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handoutMasterIdLst>
    <p:handoutMasterId r:id="rId29"/>
  </p:handoutMasterIdLst>
  <p:sldIdLst>
    <p:sldId id="256" r:id="rId2"/>
    <p:sldId id="257" r:id="rId3"/>
    <p:sldId id="258" r:id="rId4"/>
    <p:sldId id="262" r:id="rId5"/>
    <p:sldId id="264" r:id="rId6"/>
    <p:sldId id="268" r:id="rId7"/>
    <p:sldId id="273" r:id="rId8"/>
    <p:sldId id="265" r:id="rId9"/>
    <p:sldId id="274" r:id="rId10"/>
    <p:sldId id="259" r:id="rId11"/>
    <p:sldId id="266" r:id="rId12"/>
    <p:sldId id="275" r:id="rId13"/>
    <p:sldId id="267" r:id="rId14"/>
    <p:sldId id="269" r:id="rId15"/>
    <p:sldId id="270" r:id="rId16"/>
    <p:sldId id="271" r:id="rId17"/>
    <p:sldId id="276" r:id="rId18"/>
    <p:sldId id="277" r:id="rId19"/>
    <p:sldId id="278" r:id="rId20"/>
    <p:sldId id="280" r:id="rId21"/>
    <p:sldId id="279" r:id="rId22"/>
    <p:sldId id="284" r:id="rId23"/>
    <p:sldId id="283" r:id="rId24"/>
    <p:sldId id="286" r:id="rId25"/>
    <p:sldId id="285" r:id="rId26"/>
    <p:sldId id="281" r:id="rId27"/>
  </p:sldIdLst>
  <p:sldSz cx="9144000" cy="5143500" type="screen16x9"/>
  <p:notesSz cx="6858000" cy="9144000"/>
  <p:defaultTextStyle>
    <a:defPPr>
      <a:defRPr lang="fr-F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8837" autoAdjust="0"/>
  </p:normalViewPr>
  <p:slideViewPr>
    <p:cSldViewPr snapToGrid="0" snapToObjects="1">
      <p:cViewPr varScale="1">
        <p:scale>
          <a:sx n="96" d="100"/>
          <a:sy n="96" d="100"/>
        </p:scale>
        <p:origin x="994" y="7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A1A847-83D0-524B-AC65-DC6DD70FDF4E}" type="datetimeFigureOut">
              <a:rPr lang="fr-FR" smtClean="0"/>
              <a:t>06/04/2022</a:t>
            </a:fld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B557CA-0E85-1F4A-81D8-674AFACF6EC9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3849860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D47701-7579-BC42-9047-75211D837190}" type="datetimeFigureOut">
              <a:rPr lang="fr-FR" smtClean="0"/>
              <a:t>06/04/2022</a:t>
            </a:fld>
            <a:endParaRPr lang="fr-FR" dirty="0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 dirty="0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96D47B-A1B8-A641-9473-C57AFB3920ED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2032226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Il cherchait depuis longtemps (une bonne partie de sa vie) une opération dans l’espace à 3 dimensions qui généralisait la multiplication complexe. Son fils lui demandait tous les matins s’il avait réussi à trouver comment multiplier les triplets (i.e. en 3D). </a:t>
            </a:r>
          </a:p>
          <a:p>
            <a:endParaRPr lang="fr-FR" dirty="0"/>
          </a:p>
          <a:p>
            <a:r>
              <a:rPr lang="fr-FR" dirty="0"/>
              <a:t>Le produit vectoriel et le produit scalaire n’existaient pas à l’époque, en tout cas pas sous une forme standardisée.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96D47B-A1B8-A641-9473-C57AFB3920ED}" type="slidenum">
              <a:rPr lang="fr-FR" smtClean="0"/>
              <a:t>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65379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On remarquera que le produit n’est pas commutative.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96D47B-A1B8-A641-9473-C57AFB3920ED}" type="slidenum">
              <a:rPr lang="fr-FR" smtClean="0"/>
              <a:t>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064463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96D47B-A1B8-A641-9473-C57AFB3920ED}" type="slidenum">
              <a:rPr lang="fr-FR" smtClean="0"/>
              <a:t>16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247720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Développées pour concevoir des pièces de carrosserie d’automobiles. Développées quasiment en même temps pour </a:t>
            </a:r>
            <a:r>
              <a:rPr lang="fr-FR" dirty="0" err="1"/>
              <a:t>Citroen</a:t>
            </a:r>
            <a:r>
              <a:rPr lang="fr-FR" dirty="0"/>
              <a:t> et Renault (3 ans après).  Les travaux de </a:t>
            </a:r>
            <a:r>
              <a:rPr lang="fr-FR" dirty="0" err="1"/>
              <a:t>Citroen</a:t>
            </a:r>
            <a:r>
              <a:rPr lang="fr-FR" dirty="0"/>
              <a:t> étant confidentiel, c’est Pierre Bézier qui passa à la postérité avec son travail pour Renault.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96D47B-A1B8-A641-9473-C57AFB3920ED}" type="slidenum">
              <a:rPr lang="fr-FR" smtClean="0"/>
              <a:t>17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881653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Les points de contrôle sont à adapter pour avoir un polynôme identique.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96D47B-A1B8-A641-9473-C57AFB3920ED}" type="slidenum">
              <a:rPr lang="fr-FR" smtClean="0"/>
              <a:t>19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363677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A passer si on a déjà perdu tout le monde …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96D47B-A1B8-A641-9473-C57AFB3920ED}" type="slidenum">
              <a:rPr lang="fr-FR" smtClean="0"/>
              <a:t>20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970940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96D47B-A1B8-A641-9473-C57AFB3920ED}" type="slidenum">
              <a:rPr lang="fr-FR" smtClean="0"/>
              <a:t>24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165328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0255" y="2000109"/>
            <a:ext cx="3450264" cy="978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47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1"/>
          <p:cNvSpPr>
            <a:spLocks noGrp="1"/>
          </p:cNvSpPr>
          <p:nvPr>
            <p:ph type="title" hasCustomPrompt="1"/>
          </p:nvPr>
        </p:nvSpPr>
        <p:spPr>
          <a:xfrm>
            <a:off x="3205019" y="2053252"/>
            <a:ext cx="5167745" cy="857250"/>
          </a:xfrm>
        </p:spPr>
        <p:txBody>
          <a:bodyPr>
            <a:noAutofit/>
          </a:bodyPr>
          <a:lstStyle>
            <a:lvl1pPr algn="l">
              <a:defRPr sz="3200" b="1">
                <a:latin typeface="Arial"/>
                <a:cs typeface="Arial"/>
              </a:defRPr>
            </a:lvl1pPr>
          </a:lstStyle>
          <a:p>
            <a:r>
              <a:rPr lang="fr-FR" dirty="0"/>
              <a:t>Titre de la présentation</a:t>
            </a:r>
          </a:p>
        </p:txBody>
      </p:sp>
      <p:sp>
        <p:nvSpPr>
          <p:cNvPr id="5" name="Ellipse 4"/>
          <p:cNvSpPr/>
          <p:nvPr userDrawn="1"/>
        </p:nvSpPr>
        <p:spPr>
          <a:xfrm>
            <a:off x="840509" y="1644073"/>
            <a:ext cx="1727200" cy="1727200"/>
          </a:xfrm>
          <a:prstGeom prst="ellipse">
            <a:avLst/>
          </a:prstGeom>
          <a:solidFill>
            <a:srgbClr val="00A5D8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137380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683491"/>
            <a:ext cx="9144000" cy="3874654"/>
          </a:xfrm>
          <a:prstGeom prst="rect">
            <a:avLst/>
          </a:prstGeom>
          <a:solidFill>
            <a:srgbClr val="00A5D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Titre 1"/>
          <p:cNvSpPr>
            <a:spLocks noGrp="1"/>
          </p:cNvSpPr>
          <p:nvPr>
            <p:ph type="title" hasCustomPrompt="1"/>
          </p:nvPr>
        </p:nvSpPr>
        <p:spPr>
          <a:xfrm>
            <a:off x="3046047" y="2053252"/>
            <a:ext cx="5698452" cy="857250"/>
          </a:xfrm>
        </p:spPr>
        <p:txBody>
          <a:bodyPr>
            <a:noAutofit/>
          </a:bodyPr>
          <a:lstStyle>
            <a:lvl1pPr algn="l">
              <a:defRPr sz="2400" b="1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fr-FR" dirty="0"/>
              <a:t>1. Chapitre 1</a:t>
            </a:r>
            <a:br>
              <a:rPr lang="fr-FR" dirty="0"/>
            </a:br>
            <a:r>
              <a:rPr lang="fr-FR" dirty="0"/>
              <a:t>2. Chapitre 2</a:t>
            </a:r>
          </a:p>
        </p:txBody>
      </p:sp>
      <p:sp>
        <p:nvSpPr>
          <p:cNvPr id="7" name="Titre 1"/>
          <p:cNvSpPr txBox="1">
            <a:spLocks/>
          </p:cNvSpPr>
          <p:nvPr userDrawn="1"/>
        </p:nvSpPr>
        <p:spPr>
          <a:xfrm>
            <a:off x="299558" y="2053252"/>
            <a:ext cx="2530923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0" indent="0">
              <a:buNone/>
            </a:pPr>
            <a:r>
              <a:rPr lang="fr-FR" sz="3200" b="0" dirty="0">
                <a:solidFill>
                  <a:srgbClr val="FFFFFF"/>
                </a:solidFill>
              </a:rPr>
              <a:t>SOMMAIRE</a:t>
            </a:r>
          </a:p>
        </p:txBody>
      </p:sp>
    </p:spTree>
    <p:extLst>
      <p:ext uri="{BB962C8B-B14F-4D97-AF65-F5344CB8AC3E}">
        <p14:creationId xmlns:p14="http://schemas.microsoft.com/office/powerpoint/2010/main" val="899499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llipse 10"/>
          <p:cNvSpPr/>
          <p:nvPr userDrawn="1"/>
        </p:nvSpPr>
        <p:spPr>
          <a:xfrm>
            <a:off x="840509" y="1644073"/>
            <a:ext cx="1727200" cy="1727200"/>
          </a:xfrm>
          <a:prstGeom prst="ellipse">
            <a:avLst/>
          </a:prstGeom>
          <a:solidFill>
            <a:srgbClr val="00A5D8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8" name="Titre 1"/>
          <p:cNvSpPr>
            <a:spLocks noGrp="1"/>
          </p:cNvSpPr>
          <p:nvPr>
            <p:ph type="title" hasCustomPrompt="1"/>
          </p:nvPr>
        </p:nvSpPr>
        <p:spPr>
          <a:xfrm>
            <a:off x="3205019" y="2073708"/>
            <a:ext cx="5167745" cy="857250"/>
          </a:xfrm>
        </p:spPr>
        <p:txBody>
          <a:bodyPr>
            <a:noAutofit/>
          </a:bodyPr>
          <a:lstStyle>
            <a:lvl1pPr algn="l">
              <a:defRPr sz="2800" b="1">
                <a:latin typeface="Arial"/>
                <a:cs typeface="Arial"/>
              </a:defRPr>
            </a:lvl1pPr>
          </a:lstStyle>
          <a:p>
            <a:r>
              <a:rPr lang="fr-FR" dirty="0"/>
              <a:t>Titre du chapitre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10" hasCustomPrompt="1"/>
          </p:nvPr>
        </p:nvSpPr>
        <p:spPr>
          <a:xfrm>
            <a:off x="3205018" y="2930958"/>
            <a:ext cx="5167745" cy="66859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7F7F7F"/>
                </a:solidFill>
              </a:defRPr>
            </a:lvl1pPr>
          </a:lstStyle>
          <a:p>
            <a:pPr lvl="0"/>
            <a:r>
              <a:rPr lang="fr-FR" dirty="0"/>
              <a:t>Sous-titre</a:t>
            </a:r>
          </a:p>
        </p:txBody>
      </p:sp>
      <p:sp>
        <p:nvSpPr>
          <p:cNvPr id="13" name="Espace réservé du texte 12"/>
          <p:cNvSpPr>
            <a:spLocks noGrp="1"/>
          </p:cNvSpPr>
          <p:nvPr>
            <p:ph type="body" sz="quarter" idx="11" hasCustomPrompt="1"/>
          </p:nvPr>
        </p:nvSpPr>
        <p:spPr>
          <a:xfrm>
            <a:off x="997384" y="2073708"/>
            <a:ext cx="1367126" cy="858837"/>
          </a:xfrm>
        </p:spPr>
        <p:txBody>
          <a:bodyPr>
            <a:noAutofit/>
          </a:bodyPr>
          <a:lstStyle>
            <a:lvl1pPr marL="0" indent="0" algn="ctr">
              <a:buNone/>
              <a:defRPr sz="5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1157019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207818" y="205979"/>
            <a:ext cx="8469744" cy="334348"/>
          </a:xfrm>
        </p:spPr>
        <p:txBody>
          <a:bodyPr/>
          <a:lstStyle>
            <a:lvl1pPr>
              <a:defRPr sz="2000"/>
            </a:lvl1pPr>
          </a:lstStyle>
          <a:p>
            <a:r>
              <a:rPr lang="fr-FR" dirty="0"/>
              <a:t>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207817" y="1108363"/>
            <a:ext cx="8469745" cy="3537527"/>
          </a:xfrm>
        </p:spPr>
        <p:txBody>
          <a:bodyPr>
            <a:normAutofit/>
          </a:bodyPr>
          <a:lstStyle>
            <a:lvl1pPr marL="0" indent="0">
              <a:buNone/>
              <a:defRPr sz="100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fr-FR" dirty="0"/>
              <a:t>Texte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726F9-5BBD-EE44-B164-D1545ED0EAE9}" type="slidenum">
              <a:rPr lang="fr-FR" smtClean="0"/>
              <a:t>‹N°›</a:t>
            </a:fld>
            <a:endParaRPr lang="fr-FR" dirty="0"/>
          </a:p>
        </p:txBody>
      </p:sp>
      <p:sp>
        <p:nvSpPr>
          <p:cNvPr id="8" name="Espace réservé du contenu 3"/>
          <p:cNvSpPr>
            <a:spLocks noGrp="1"/>
          </p:cNvSpPr>
          <p:nvPr>
            <p:ph sz="quarter" idx="10" hasCustomPrompt="1"/>
          </p:nvPr>
        </p:nvSpPr>
        <p:spPr>
          <a:xfrm>
            <a:off x="212436" y="540327"/>
            <a:ext cx="8465126" cy="374073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rgbClr val="7F7F7F"/>
                </a:solidFill>
              </a:defRPr>
            </a:lvl1pPr>
          </a:lstStyle>
          <a:p>
            <a:pPr lvl="0"/>
            <a:r>
              <a:rPr lang="fr-FR" dirty="0"/>
              <a:t>Sous-titre</a:t>
            </a:r>
          </a:p>
        </p:txBody>
      </p:sp>
    </p:spTree>
    <p:extLst>
      <p:ext uri="{BB962C8B-B14F-4D97-AF65-F5344CB8AC3E}">
        <p14:creationId xmlns:p14="http://schemas.microsoft.com/office/powerpoint/2010/main" val="23783973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207818" y="205979"/>
            <a:ext cx="8469744" cy="334348"/>
          </a:xfrm>
        </p:spPr>
        <p:txBody>
          <a:bodyPr>
            <a:noAutofit/>
          </a:bodyPr>
          <a:lstStyle>
            <a:lvl1pPr>
              <a:defRPr sz="2000"/>
            </a:lvl1pPr>
          </a:lstStyle>
          <a:p>
            <a:r>
              <a:rPr lang="fr-FR" dirty="0"/>
              <a:t>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207817" y="1108363"/>
            <a:ext cx="8469745" cy="3537527"/>
          </a:xfrm>
        </p:spPr>
        <p:txBody>
          <a:bodyPr>
            <a:normAutofit/>
          </a:bodyPr>
          <a:lstStyle>
            <a:lvl1pPr marL="0" indent="-100800">
              <a:buClr>
                <a:schemeClr val="accent1"/>
              </a:buClr>
              <a:buSzPct val="120000"/>
              <a:buFont typeface="Arial"/>
              <a:buChar char="•"/>
              <a:defRPr sz="1000">
                <a:solidFill>
                  <a:schemeClr val="tx1"/>
                </a:solidFill>
              </a:defRPr>
            </a:lvl1pPr>
            <a:lvl2pPr marL="360000" indent="-100800">
              <a:spcBef>
                <a:spcPts val="600"/>
              </a:spcBef>
              <a:buClr>
                <a:schemeClr val="accent1"/>
              </a:buClr>
              <a:buSzPct val="80000"/>
              <a:buFont typeface="Courier New"/>
              <a:buChar char="o"/>
              <a:defRPr sz="1000"/>
            </a:lvl2pPr>
            <a:lvl3pPr marL="720000" indent="-100800">
              <a:spcBef>
                <a:spcPts val="600"/>
              </a:spcBef>
              <a:buFont typeface="Lucida Grande"/>
              <a:buChar char="-"/>
              <a:defRPr sz="1000">
                <a:solidFill>
                  <a:schemeClr val="bg1">
                    <a:lumMod val="50000"/>
                  </a:schemeClr>
                </a:solidFill>
              </a:defRPr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fr-FR" dirty="0"/>
              <a:t>Texte premier niveau</a:t>
            </a:r>
          </a:p>
          <a:p>
            <a:pPr lvl="1"/>
            <a:r>
              <a:rPr lang="fr-FR" dirty="0"/>
              <a:t>Texte deuxième niveau</a:t>
            </a:r>
          </a:p>
          <a:p>
            <a:pPr lvl="2"/>
            <a:r>
              <a:rPr lang="fr-FR" dirty="0"/>
              <a:t>Texte troisième niveau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726F9-5BBD-EE44-B164-D1545ED0EAE9}" type="slidenum">
              <a:rPr lang="fr-FR" smtClean="0"/>
              <a:t>‹N°›</a:t>
            </a:fld>
            <a:endParaRPr lang="fr-FR" dirty="0"/>
          </a:p>
        </p:txBody>
      </p:sp>
      <p:sp>
        <p:nvSpPr>
          <p:cNvPr id="9" name="Espace réservé du contenu 3"/>
          <p:cNvSpPr>
            <a:spLocks noGrp="1"/>
          </p:cNvSpPr>
          <p:nvPr>
            <p:ph sz="quarter" idx="10" hasCustomPrompt="1"/>
          </p:nvPr>
        </p:nvSpPr>
        <p:spPr>
          <a:xfrm>
            <a:off x="212436" y="540327"/>
            <a:ext cx="8465126" cy="374073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rgbClr val="7F7F7F"/>
                </a:solidFill>
              </a:defRPr>
            </a:lvl1pPr>
          </a:lstStyle>
          <a:p>
            <a:pPr lvl="0"/>
            <a:r>
              <a:rPr lang="fr-FR" dirty="0"/>
              <a:t>Sous-titre</a:t>
            </a:r>
          </a:p>
        </p:txBody>
      </p:sp>
    </p:spTree>
    <p:extLst>
      <p:ext uri="{BB962C8B-B14F-4D97-AF65-F5344CB8AC3E}">
        <p14:creationId xmlns:p14="http://schemas.microsoft.com/office/powerpoint/2010/main" val="37534199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A726F9-5BBD-EE44-B164-D1545ED0EAE9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5" name="Titre 1"/>
          <p:cNvSpPr>
            <a:spLocks noGrp="1"/>
          </p:cNvSpPr>
          <p:nvPr>
            <p:ph type="title" hasCustomPrompt="1"/>
          </p:nvPr>
        </p:nvSpPr>
        <p:spPr>
          <a:xfrm>
            <a:off x="207818" y="205979"/>
            <a:ext cx="8469744" cy="334348"/>
          </a:xfrm>
        </p:spPr>
        <p:txBody>
          <a:bodyPr>
            <a:noAutofit/>
          </a:bodyPr>
          <a:lstStyle>
            <a:lvl1pPr>
              <a:defRPr sz="2000"/>
            </a:lvl1pPr>
          </a:lstStyle>
          <a:p>
            <a:r>
              <a:rPr lang="fr-FR" dirty="0"/>
              <a:t>Titre</a:t>
            </a:r>
          </a:p>
        </p:txBody>
      </p:sp>
      <p:sp>
        <p:nvSpPr>
          <p:cNvPr id="6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3800764" y="1108363"/>
            <a:ext cx="4876798" cy="3537527"/>
          </a:xfrm>
        </p:spPr>
        <p:txBody>
          <a:bodyPr>
            <a:normAutofit/>
          </a:bodyPr>
          <a:lstStyle>
            <a:lvl1pPr marL="0" indent="0">
              <a:buNone/>
              <a:defRPr sz="100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fr-FR" dirty="0"/>
              <a:t>Texte</a:t>
            </a:r>
          </a:p>
        </p:txBody>
      </p:sp>
      <p:sp>
        <p:nvSpPr>
          <p:cNvPr id="8" name="Ellipse 7"/>
          <p:cNvSpPr/>
          <p:nvPr userDrawn="1"/>
        </p:nvSpPr>
        <p:spPr>
          <a:xfrm>
            <a:off x="286327" y="1242291"/>
            <a:ext cx="3237346" cy="3237346"/>
          </a:xfrm>
          <a:prstGeom prst="ellipse">
            <a:avLst/>
          </a:prstGeom>
          <a:solidFill>
            <a:srgbClr val="00A5D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1" name="Titre 1"/>
          <p:cNvSpPr txBox="1">
            <a:spLocks/>
          </p:cNvSpPr>
          <p:nvPr userDrawn="1"/>
        </p:nvSpPr>
        <p:spPr>
          <a:xfrm>
            <a:off x="1131455" y="2459651"/>
            <a:ext cx="1473199" cy="7776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/>
            <a:r>
              <a:rPr lang="fr-FR" sz="1100" b="0" dirty="0">
                <a:solidFill>
                  <a:schemeClr val="bg1"/>
                </a:solidFill>
              </a:rPr>
              <a:t>Ajouter</a:t>
            </a:r>
            <a:r>
              <a:rPr lang="fr-FR" sz="1100" b="0" baseline="0" dirty="0">
                <a:solidFill>
                  <a:schemeClr val="bg1"/>
                </a:solidFill>
              </a:rPr>
              <a:t> une image dans le cercle</a:t>
            </a:r>
            <a:endParaRPr lang="fr-FR" sz="1100" b="0" dirty="0">
              <a:solidFill>
                <a:schemeClr val="bg1"/>
              </a:solidFill>
            </a:endParaRPr>
          </a:p>
        </p:txBody>
      </p:sp>
      <p:sp>
        <p:nvSpPr>
          <p:cNvPr id="9" name="Espace réservé du contenu 3"/>
          <p:cNvSpPr>
            <a:spLocks noGrp="1"/>
          </p:cNvSpPr>
          <p:nvPr>
            <p:ph sz="quarter" idx="12" hasCustomPrompt="1"/>
          </p:nvPr>
        </p:nvSpPr>
        <p:spPr>
          <a:xfrm>
            <a:off x="212436" y="540327"/>
            <a:ext cx="8465126" cy="374073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rgbClr val="7F7F7F"/>
                </a:solidFill>
              </a:defRPr>
            </a:lvl1pPr>
          </a:lstStyle>
          <a:p>
            <a:pPr lvl="0"/>
            <a:r>
              <a:rPr lang="fr-FR" dirty="0"/>
              <a:t>Sous-titre</a:t>
            </a:r>
          </a:p>
        </p:txBody>
      </p:sp>
    </p:spTree>
    <p:extLst>
      <p:ext uri="{BB962C8B-B14F-4D97-AF65-F5344CB8AC3E}">
        <p14:creationId xmlns:p14="http://schemas.microsoft.com/office/powerpoint/2010/main" val="25910835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207818" y="205979"/>
            <a:ext cx="8469744" cy="334348"/>
          </a:xfrm>
        </p:spPr>
        <p:txBody>
          <a:bodyPr>
            <a:noAutofit/>
          </a:bodyPr>
          <a:lstStyle>
            <a:lvl1pPr>
              <a:defRPr sz="2000"/>
            </a:lvl1pPr>
          </a:lstStyle>
          <a:p>
            <a:r>
              <a:rPr lang="fr-FR" dirty="0"/>
              <a:t>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746278" y="3086866"/>
            <a:ext cx="1338638" cy="484294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fr-FR" dirty="0"/>
              <a:t>Texte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726F9-5BBD-EE44-B164-D1545ED0EAE9}" type="slidenum">
              <a:rPr lang="fr-FR" smtClean="0"/>
              <a:t>‹N°›</a:t>
            </a:fld>
            <a:endParaRPr lang="fr-FR" dirty="0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278" y="1557371"/>
            <a:ext cx="1364926" cy="1364926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3753" y="1557371"/>
            <a:ext cx="1364926" cy="1364926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5839" y="1557370"/>
            <a:ext cx="1364926" cy="1364927"/>
          </a:xfrm>
          <a:prstGeom prst="rect">
            <a:avLst/>
          </a:prstGeom>
        </p:spPr>
      </p:pic>
      <p:pic>
        <p:nvPicPr>
          <p:cNvPr id="18" name="Image 1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6557" y="1557371"/>
            <a:ext cx="1364927" cy="1364927"/>
          </a:xfrm>
          <a:prstGeom prst="rect">
            <a:avLst/>
          </a:prstGeom>
        </p:spPr>
      </p:pic>
      <p:sp>
        <p:nvSpPr>
          <p:cNvPr id="20" name="Espace réservé du contenu 2"/>
          <p:cNvSpPr>
            <a:spLocks noGrp="1"/>
          </p:cNvSpPr>
          <p:nvPr>
            <p:ph idx="13" hasCustomPrompt="1"/>
          </p:nvPr>
        </p:nvSpPr>
        <p:spPr>
          <a:xfrm>
            <a:off x="2893753" y="3086866"/>
            <a:ext cx="1338638" cy="484294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fr-FR" dirty="0"/>
              <a:t>Texte</a:t>
            </a:r>
          </a:p>
        </p:txBody>
      </p:sp>
      <p:sp>
        <p:nvSpPr>
          <p:cNvPr id="21" name="Espace réservé du contenu 2"/>
          <p:cNvSpPr>
            <a:spLocks noGrp="1"/>
          </p:cNvSpPr>
          <p:nvPr>
            <p:ph idx="14" hasCustomPrompt="1"/>
          </p:nvPr>
        </p:nvSpPr>
        <p:spPr>
          <a:xfrm>
            <a:off x="4915839" y="3086866"/>
            <a:ext cx="1338638" cy="484294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fr-FR" dirty="0"/>
              <a:t>Texte</a:t>
            </a:r>
          </a:p>
        </p:txBody>
      </p:sp>
      <p:sp>
        <p:nvSpPr>
          <p:cNvPr id="22" name="Espace réservé du contenu 2"/>
          <p:cNvSpPr>
            <a:spLocks noGrp="1"/>
          </p:cNvSpPr>
          <p:nvPr>
            <p:ph idx="15" hasCustomPrompt="1"/>
          </p:nvPr>
        </p:nvSpPr>
        <p:spPr>
          <a:xfrm>
            <a:off x="7074067" y="3086866"/>
            <a:ext cx="1338638" cy="484294"/>
          </a:xfrm>
        </p:spPr>
        <p:txBody>
          <a:bodyPr>
            <a:normAutofit/>
          </a:bodyPr>
          <a:lstStyle>
            <a:lvl1pPr marL="0" indent="0" algn="ctr">
              <a:buNone/>
              <a:defRPr sz="100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fr-FR" dirty="0"/>
              <a:t>Texte</a:t>
            </a:r>
          </a:p>
        </p:txBody>
      </p:sp>
      <p:sp>
        <p:nvSpPr>
          <p:cNvPr id="14" name="Espace réservé du contenu 3"/>
          <p:cNvSpPr>
            <a:spLocks noGrp="1"/>
          </p:cNvSpPr>
          <p:nvPr>
            <p:ph sz="quarter" idx="10" hasCustomPrompt="1"/>
          </p:nvPr>
        </p:nvSpPr>
        <p:spPr>
          <a:xfrm>
            <a:off x="212436" y="540327"/>
            <a:ext cx="8465126" cy="374073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rgbClr val="7F7F7F"/>
                </a:solidFill>
              </a:defRPr>
            </a:lvl1pPr>
          </a:lstStyle>
          <a:p>
            <a:pPr lvl="0"/>
            <a:r>
              <a:rPr lang="fr-FR" dirty="0"/>
              <a:t>Sous-titre</a:t>
            </a:r>
          </a:p>
        </p:txBody>
      </p:sp>
    </p:spTree>
    <p:extLst>
      <p:ext uri="{BB962C8B-B14F-4D97-AF65-F5344CB8AC3E}">
        <p14:creationId xmlns:p14="http://schemas.microsoft.com/office/powerpoint/2010/main" val="34324660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207818" y="205979"/>
            <a:ext cx="8469744" cy="334348"/>
          </a:xfrm>
        </p:spPr>
        <p:txBody>
          <a:bodyPr/>
          <a:lstStyle/>
          <a:p>
            <a:r>
              <a:rPr lang="fr-FR" dirty="0"/>
              <a:t>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207817" y="2235489"/>
            <a:ext cx="2622663" cy="1888684"/>
          </a:xfrm>
        </p:spPr>
        <p:txBody>
          <a:bodyPr>
            <a:normAutofit/>
          </a:bodyPr>
          <a:lstStyle>
            <a:lvl1pPr marL="0" indent="0">
              <a:buNone/>
              <a:defRPr sz="100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fr-FR" dirty="0"/>
              <a:t>Texte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726F9-5BBD-EE44-B164-D1545ED0EAE9}" type="slidenum">
              <a:rPr lang="fr-FR" smtClean="0"/>
              <a:t>‹N°›</a:t>
            </a:fld>
            <a:endParaRPr lang="fr-FR" dirty="0"/>
          </a:p>
        </p:txBody>
      </p:sp>
      <p:sp>
        <p:nvSpPr>
          <p:cNvPr id="8" name="Espace réservé du contenu 2"/>
          <p:cNvSpPr>
            <a:spLocks noGrp="1"/>
          </p:cNvSpPr>
          <p:nvPr>
            <p:ph idx="13" hasCustomPrompt="1"/>
          </p:nvPr>
        </p:nvSpPr>
        <p:spPr>
          <a:xfrm>
            <a:off x="207817" y="1375591"/>
            <a:ext cx="975357" cy="770853"/>
          </a:xfrm>
        </p:spPr>
        <p:txBody>
          <a:bodyPr>
            <a:normAutofit/>
          </a:bodyPr>
          <a:lstStyle>
            <a:lvl1pPr marL="0" indent="0">
              <a:buNone/>
              <a:defRPr sz="4000" b="1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fr-FR" dirty="0"/>
              <a:t>01.</a:t>
            </a:r>
          </a:p>
        </p:txBody>
      </p:sp>
      <p:sp>
        <p:nvSpPr>
          <p:cNvPr id="9" name="Espace réservé du contenu 2"/>
          <p:cNvSpPr>
            <a:spLocks noGrp="1"/>
          </p:cNvSpPr>
          <p:nvPr>
            <p:ph idx="14" hasCustomPrompt="1"/>
          </p:nvPr>
        </p:nvSpPr>
        <p:spPr>
          <a:xfrm>
            <a:off x="3232875" y="2235489"/>
            <a:ext cx="2629594" cy="1888684"/>
          </a:xfrm>
        </p:spPr>
        <p:txBody>
          <a:bodyPr>
            <a:normAutofit/>
          </a:bodyPr>
          <a:lstStyle>
            <a:lvl1pPr marL="0" indent="0">
              <a:buNone/>
              <a:defRPr sz="100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fr-FR" dirty="0"/>
              <a:t>Texte</a:t>
            </a:r>
          </a:p>
        </p:txBody>
      </p:sp>
      <p:sp>
        <p:nvSpPr>
          <p:cNvPr id="10" name="Espace réservé du contenu 2"/>
          <p:cNvSpPr>
            <a:spLocks noGrp="1"/>
          </p:cNvSpPr>
          <p:nvPr>
            <p:ph idx="15" hasCustomPrompt="1"/>
          </p:nvPr>
        </p:nvSpPr>
        <p:spPr>
          <a:xfrm>
            <a:off x="3232874" y="1375591"/>
            <a:ext cx="975357" cy="770853"/>
          </a:xfrm>
        </p:spPr>
        <p:txBody>
          <a:bodyPr>
            <a:normAutofit/>
          </a:bodyPr>
          <a:lstStyle>
            <a:lvl1pPr marL="0" indent="0">
              <a:buNone/>
              <a:defRPr sz="4000" b="1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fr-FR" dirty="0"/>
              <a:t>02.</a:t>
            </a:r>
          </a:p>
        </p:txBody>
      </p:sp>
      <p:sp>
        <p:nvSpPr>
          <p:cNvPr id="11" name="Espace réservé du contenu 2"/>
          <p:cNvSpPr>
            <a:spLocks noGrp="1"/>
          </p:cNvSpPr>
          <p:nvPr>
            <p:ph idx="16" hasCustomPrompt="1"/>
          </p:nvPr>
        </p:nvSpPr>
        <p:spPr>
          <a:xfrm>
            <a:off x="6276677" y="2235489"/>
            <a:ext cx="2552174" cy="1888684"/>
          </a:xfrm>
        </p:spPr>
        <p:txBody>
          <a:bodyPr>
            <a:normAutofit/>
          </a:bodyPr>
          <a:lstStyle>
            <a:lvl1pPr marL="0" indent="0">
              <a:buNone/>
              <a:defRPr sz="100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fr-FR" dirty="0"/>
              <a:t>Texte</a:t>
            </a:r>
          </a:p>
        </p:txBody>
      </p:sp>
      <p:sp>
        <p:nvSpPr>
          <p:cNvPr id="12" name="Espace réservé du contenu 2"/>
          <p:cNvSpPr>
            <a:spLocks noGrp="1"/>
          </p:cNvSpPr>
          <p:nvPr>
            <p:ph idx="17" hasCustomPrompt="1"/>
          </p:nvPr>
        </p:nvSpPr>
        <p:spPr>
          <a:xfrm>
            <a:off x="6276676" y="1375591"/>
            <a:ext cx="975357" cy="770853"/>
          </a:xfrm>
        </p:spPr>
        <p:txBody>
          <a:bodyPr>
            <a:normAutofit/>
          </a:bodyPr>
          <a:lstStyle>
            <a:lvl1pPr marL="0" indent="0">
              <a:buNone/>
              <a:defRPr sz="4000" b="1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fr-FR" dirty="0"/>
              <a:t>03.</a:t>
            </a:r>
          </a:p>
        </p:txBody>
      </p:sp>
      <p:sp>
        <p:nvSpPr>
          <p:cNvPr id="13" name="Espace réservé du contenu 3"/>
          <p:cNvSpPr>
            <a:spLocks noGrp="1"/>
          </p:cNvSpPr>
          <p:nvPr>
            <p:ph sz="quarter" idx="10" hasCustomPrompt="1"/>
          </p:nvPr>
        </p:nvSpPr>
        <p:spPr>
          <a:xfrm>
            <a:off x="212436" y="540327"/>
            <a:ext cx="8465126" cy="374073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7F7F7F"/>
                </a:solidFill>
              </a:defRPr>
            </a:lvl1pPr>
          </a:lstStyle>
          <a:p>
            <a:pPr lvl="0"/>
            <a:r>
              <a:rPr lang="fr-FR" dirty="0"/>
              <a:t>Sous-titre</a:t>
            </a:r>
          </a:p>
        </p:txBody>
      </p:sp>
    </p:spTree>
    <p:extLst>
      <p:ext uri="{BB962C8B-B14F-4D97-AF65-F5344CB8AC3E}">
        <p14:creationId xmlns:p14="http://schemas.microsoft.com/office/powerpoint/2010/main" val="30597644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207818" y="205979"/>
            <a:ext cx="8229600" cy="3343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/>
              <a:t>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207817" y="987715"/>
            <a:ext cx="8469745" cy="36581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198582" y="4810048"/>
            <a:ext cx="387927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fld id="{86A726F9-5BBD-EE44-B164-D1545ED0EAE9}" type="slidenum">
              <a:rPr lang="fr-FR" smtClean="0"/>
              <a:pPr/>
              <a:t>‹N°›</a:t>
            </a:fld>
            <a:endParaRPr lang="fr-FR" dirty="0"/>
          </a:p>
        </p:txBody>
      </p:sp>
      <p:pic>
        <p:nvPicPr>
          <p:cNvPr id="8" name="Image 1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601" y="4811621"/>
            <a:ext cx="766620" cy="21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2792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49" r:id="rId2"/>
    <p:sldLayoutId id="2147483661" r:id="rId3"/>
    <p:sldLayoutId id="2147483662" r:id="rId4"/>
    <p:sldLayoutId id="2147483650" r:id="rId5"/>
    <p:sldLayoutId id="2147483663" r:id="rId6"/>
    <p:sldLayoutId id="2147483664" r:id="rId7"/>
    <p:sldLayoutId id="2147483665" r:id="rId8"/>
    <p:sldLayoutId id="2147483666" r:id="rId9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2400" b="1" kern="1200">
          <a:solidFill>
            <a:schemeClr val="tx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28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7.gif"/><Relationship Id="rId5" Type="http://schemas.openxmlformats.org/officeDocument/2006/relationships/image" Target="../media/image26.gif"/><Relationship Id="rId4" Type="http://schemas.openxmlformats.org/officeDocument/2006/relationships/image" Target="../media/image25.gif"/><Relationship Id="rId9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1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gif"/><Relationship Id="rId2" Type="http://schemas.openxmlformats.org/officeDocument/2006/relationships/image" Target="../media/image49.gif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gi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8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fr.wikipedia.org/wiki/Quaternion" TargetMode="External"/><Relationship Id="rId5" Type="http://schemas.openxmlformats.org/officeDocument/2006/relationships/hyperlink" Target="https://www.youtube.com/watch?v=d4EgbgTm0Bg&amp;t=1648s" TargetMode="External"/><Relationship Id="rId4" Type="http://schemas.openxmlformats.org/officeDocument/2006/relationships/hyperlink" Target="https://eater.net/quaternions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890604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2. Les quaternions et les rotations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3722797" y="2942259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862415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Les quaternions et les rotations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Espace réservé du contenu 7"/>
              <p:cNvSpPr>
                <a:spLocks noGrp="1"/>
              </p:cNvSpPr>
              <p:nvPr>
                <p:ph idx="1"/>
              </p:nvPr>
            </p:nvSpPr>
            <p:spPr>
              <a:xfrm>
                <a:off x="207817" y="1108363"/>
                <a:ext cx="8465126" cy="3537527"/>
              </a:xfrm>
            </p:spPr>
            <p:txBody>
              <a:bodyPr numCol="1">
                <a:normAutofit/>
              </a:bodyPr>
              <a:lstStyle/>
              <a:p>
                <a:r>
                  <a:rPr lang="fr-FR" sz="1100" b="1" dirty="0"/>
                  <a:t>Utilisation des quaternions unitaires pour représenter une rotation</a:t>
                </a:r>
                <a:r>
                  <a:rPr lang="fr-FR" sz="1200" dirty="0"/>
                  <a:t> : 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fr-FR" dirty="0"/>
                  <a:t>Une rotation d’angle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fr-FR" dirty="0"/>
                  <a:t> autour de l’axe </a:t>
                </a:r>
                <a14:m>
                  <m:oMath xmlns:m="http://schemas.openxmlformats.org/officeDocument/2006/math">
                    <m:r>
                      <a:rPr lang="fr-FR" b="1" i="1" smtClean="0">
                        <a:latin typeface="Cambria Math" panose="02040503050406030204" pitchFamily="18" charset="0"/>
                      </a:rPr>
                      <m:t>𝒅</m:t>
                    </m:r>
                  </m:oMath>
                </a14:m>
                <a:r>
                  <a:rPr lang="fr-FR" dirty="0"/>
                  <a:t> s’écrit : </a:t>
                </a:r>
                <a14:m>
                  <m:oMath xmlns:m="http://schemas.openxmlformats.org/officeDocument/2006/math">
                    <m:r>
                      <a:rPr lang="fr-FR" b="1" i="1" smtClean="0">
                        <a:latin typeface="Cambria Math" panose="02040503050406030204" pitchFamily="18" charset="0"/>
                      </a:rPr>
                      <m:t>𝒒</m:t>
                    </m:r>
                    <m:r>
                      <a:rPr lang="fr-FR" b="1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fr-FR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func>
                              <m:funcPr>
                                <m:ctrlP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fr-FR" b="0" i="0" smtClean="0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</m:fName>
                              <m:e>
                                <m:f>
                                  <m:fPr>
                                    <m:ctrlP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num>
                                  <m:den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func>
                          </m:e>
                          <m:e>
                            <m:func>
                              <m:funcPr>
                                <m:ctrlP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fr-FR" b="0" i="0" smtClean="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f>
                                  <m:fPr>
                                    <m:ctrlP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num>
                                  <m:den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func>
                            <m:r>
                              <a:rPr lang="fr-FR" b="1" i="1" smtClean="0">
                                <a:latin typeface="Cambria Math" panose="02040503050406030204" pitchFamily="18" charset="0"/>
                              </a:rPr>
                              <m:t>𝒅</m:t>
                            </m:r>
                          </m:e>
                        </m:eqArr>
                      </m:e>
                    </m:d>
                  </m:oMath>
                </a14:m>
                <a:r>
                  <a:rPr lang="fr-FR" dirty="0"/>
                  <a:t>, soit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fr-FR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f>
                          <m:f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num>
                          <m:den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func>
                  </m:oMath>
                </a14:m>
                <a:r>
                  <a:rPr lang="fr-FR" b="1" dirty="0"/>
                  <a:t> </a:t>
                </a:r>
                <a:r>
                  <a:rPr lang="fr-FR" dirty="0"/>
                  <a:t>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  <m:sub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fr-FR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f>
                          <m:f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num>
                          <m:den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func>
                    <m:r>
                      <a:rPr lang="fr-FR" b="1" i="1" smtClean="0">
                        <a:latin typeface="Cambria Math" panose="02040503050406030204" pitchFamily="18" charset="0"/>
                      </a:rPr>
                      <m:t>𝒅</m:t>
                    </m:r>
                  </m:oMath>
                </a14:m>
                <a:r>
                  <a:rPr lang="fr-FR" dirty="0"/>
                  <a:t>.</a:t>
                </a:r>
                <a:endParaRPr lang="fr-FR" b="1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fr-FR" dirty="0"/>
                  <a:t>Notation ALIX : </a:t>
                </a:r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fr-FR" dirty="0"/>
                  <a:t>Si un quaternion représente la rotation d’un système de coordonné B par rapport à un autre noté A, il sera noté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𝐴𝐵</m:t>
                        </m:r>
                      </m:sub>
                    </m:sSub>
                  </m:oMath>
                </a14:m>
                <a:endParaRPr lang="fr-FR" dirty="0"/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fr-FR" dirty="0"/>
                  <a:t>Comme l’expression du vecteur directeur </a:t>
                </a:r>
                <a14:m>
                  <m:oMath xmlns:m="http://schemas.openxmlformats.org/officeDocument/2006/math">
                    <m:r>
                      <a:rPr lang="fr-FR" b="1" i="1" smtClean="0">
                        <a:latin typeface="Cambria Math" panose="02040503050406030204" pitchFamily="18" charset="0"/>
                      </a:rPr>
                      <m:t>𝒅</m:t>
                    </m:r>
                  </m:oMath>
                </a14:m>
                <a:r>
                  <a:rPr lang="fr-FR" dirty="0"/>
                  <a:t> dépend du système de coordonné employé, on peut noté le quaternion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fr-FR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fr-FR" b="1" i="1" smtClean="0">
                                    <a:latin typeface="Cambria Math" panose="02040503050406030204" pitchFamily="18" charset="0"/>
                                  </a:rPr>
                                  <m:t>𝒒</m:t>
                                </m:r>
                              </m:e>
                              <m:sub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𝐴𝐵</m:t>
                                </m:r>
                              </m:sub>
                              <m:sup/>
                            </m:sSubSup>
                          </m:e>
                        </m:d>
                      </m:e>
                      <m:sup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p>
                    </m:sSup>
                  </m:oMath>
                </a14:m>
                <a:r>
                  <a:rPr lang="fr-FR" b="1" dirty="0"/>
                  <a:t> </a:t>
                </a:r>
                <a:r>
                  <a:rPr lang="fr-FR" dirty="0"/>
                  <a:t>par exemple. 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fr-FR" b="1" i="1" smtClean="0">
                        <a:latin typeface="Cambria Math" panose="02040503050406030204" pitchFamily="18" charset="0"/>
                      </a:rPr>
                      <m:t>𝒅</m:t>
                    </m:r>
                  </m:oMath>
                </a14:m>
                <a:r>
                  <a:rPr lang="fr-FR" dirty="0"/>
                  <a:t> a la même expression dans A et B, on omettra donc souvent de le préciser. </a:t>
                </a:r>
              </a:p>
              <a:p>
                <a:pPr lvl="2"/>
                <a:endParaRPr lang="fr-FR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fr-FR" dirty="0"/>
                  <a:t>Soit </a:t>
                </a:r>
                <a14:m>
                  <m:oMath xmlns:m="http://schemas.openxmlformats.org/officeDocument/2006/math">
                    <m:r>
                      <a:rPr lang="fr-FR" b="1" i="1" smtClean="0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fr-FR" dirty="0"/>
                  <a:t> un vecteur 3D, l’image du vecteur </a:t>
                </a:r>
                <a14:m>
                  <m:oMath xmlns:m="http://schemas.openxmlformats.org/officeDocument/2006/math">
                    <m:r>
                      <a:rPr lang="fr-FR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fr-FR" dirty="0"/>
                  <a:t> par la rotation représentée par </a:t>
                </a:r>
                <a14:m>
                  <m:oMath xmlns:m="http://schemas.openxmlformats.org/officeDocument/2006/math">
                    <m:r>
                      <a:rPr lang="fr-FR" b="1" i="1" dirty="0" smtClean="0">
                        <a:latin typeface="Cambria Math" panose="02040503050406030204" pitchFamily="18" charset="0"/>
                      </a:rPr>
                      <m:t>𝒒</m:t>
                    </m:r>
                  </m:oMath>
                </a14:m>
                <a:r>
                  <a:rPr lang="fr-FR" dirty="0"/>
                  <a:t>, alors on peut écrire : </a:t>
                </a:r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𝒒</m:t>
                      </m:r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⊗</m:t>
                      </m:r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⊗</m:t>
                      </m:r>
                      <m:acc>
                        <m:accPr>
                          <m:chr m:val="̅"/>
                          <m:ctrlPr>
                            <a:rPr lang="fr-FR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b="1" i="1" smtClean="0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</m:acc>
                    </m:oMath>
                  </m:oMathPara>
                </a14:m>
                <a:endParaRPr lang="fr-FR" b="1" dirty="0"/>
              </a:p>
              <a:p>
                <a:pPr lvl="1"/>
                <a:r>
                  <a:rPr lang="fr-FR" dirty="0"/>
                  <a:t>Pour cela, </a:t>
                </a:r>
                <a14:m>
                  <m:oMath xmlns:m="http://schemas.openxmlformats.org/officeDocument/2006/math">
                    <m:r>
                      <a:rPr lang="fr-FR" b="1" i="1" smtClean="0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fr-FR" dirty="0"/>
                  <a:t> et </a:t>
                </a:r>
                <a14:m>
                  <m:oMath xmlns:m="http://schemas.openxmlformats.org/officeDocument/2006/math">
                    <m:r>
                      <a:rPr lang="fr-FR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fr-FR" dirty="0"/>
                  <a:t> sont transformés en quaternions purs. 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fr-FR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fr-FR" dirty="0"/>
                  <a:t>La propriété la plus utilisé est le </a:t>
                </a:r>
                <a:r>
                  <a:rPr lang="fr-FR" b="1" dirty="0">
                    <a:solidFill>
                      <a:schemeClr val="accent1"/>
                    </a:solidFill>
                  </a:rPr>
                  <a:t>changement de système de coordonnée </a:t>
                </a:r>
                <a:r>
                  <a:rPr lang="fr-FR" dirty="0"/>
                  <a:t>à l’aide d’un quaternion : 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fr-FR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fr-FR" sz="12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fr-FR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sz="11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fr-FR" sz="1200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sz="1200" b="1" i="1" smtClean="0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e>
                          </m:acc>
                        </m:e>
                        <m:sub>
                          <m:r>
                            <a:rPr lang="fr-FR" sz="1100" b="0" i="1" dirty="0" smtClean="0">
                              <a:latin typeface="Cambria Math" panose="02040503050406030204" pitchFamily="18" charset="0"/>
                            </a:rPr>
                            <m:t>𝐴𝐵</m:t>
                          </m:r>
                        </m:sub>
                      </m:sSub>
                      <m:r>
                        <a:rPr lang="fr-FR" sz="1200" b="0" i="1" smtClean="0">
                          <a:latin typeface="Cambria Math" panose="02040503050406030204" pitchFamily="18" charset="0"/>
                        </a:rPr>
                        <m:t>⊗</m:t>
                      </m:r>
                      <m:sSub>
                        <m:sSubPr>
                          <m:ctrlPr>
                            <a:rPr lang="fr-FR" sz="1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fr-FR" sz="12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fr-FR" sz="1200" b="0" i="1" smtClean="0">
                          <a:latin typeface="Cambria Math" panose="02040503050406030204" pitchFamily="18" charset="0"/>
                        </a:rPr>
                        <m:t>⊗</m:t>
                      </m:r>
                      <m:sSub>
                        <m:sSubPr>
                          <m:ctrlPr>
                            <a:rPr lang="fr-FR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200" b="1" i="1" smtClean="0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  <m:sub>
                          <m:r>
                            <a:rPr lang="fr-FR" sz="1200" b="0" i="1" smtClean="0">
                              <a:latin typeface="Cambria Math" panose="02040503050406030204" pitchFamily="18" charset="0"/>
                            </a:rPr>
                            <m:t>𝐴𝐵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fr-FR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fr-FR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fr-FR" dirty="0"/>
              </a:p>
            </p:txBody>
          </p:sp>
        </mc:Choice>
        <mc:Fallback xmlns="">
          <p:sp>
            <p:nvSpPr>
              <p:cNvPr id="8" name="Espace réservé du contenu 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7817" y="1108363"/>
                <a:ext cx="8465126" cy="3537527"/>
              </a:xfrm>
              <a:blipFill>
                <a:blip r:embed="rId2"/>
                <a:stretch>
                  <a:fillRect t="-34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Espace réservé du contenu 8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fr-FR" dirty="0"/>
              <a:t>La représentation d’une rotation</a:t>
            </a: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726F9-5BBD-EE44-B164-D1545ED0EAE9}" type="slidenum">
              <a:rPr lang="fr-FR" smtClean="0"/>
              <a:t>11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725958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Les quaternions et les rotations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Espace réservé du contenu 7"/>
              <p:cNvSpPr>
                <a:spLocks noGrp="1"/>
              </p:cNvSpPr>
              <p:nvPr>
                <p:ph idx="1"/>
              </p:nvPr>
            </p:nvSpPr>
            <p:spPr>
              <a:xfrm>
                <a:off x="207817" y="1108363"/>
                <a:ext cx="6048196" cy="3537527"/>
              </a:xfrm>
            </p:spPr>
            <p:txBody>
              <a:bodyPr numCol="1">
                <a:normAutofit lnSpcReduction="10000"/>
              </a:bodyPr>
              <a:lstStyle/>
              <a:p>
                <a:r>
                  <a:rPr lang="fr-FR" sz="1200" dirty="0"/>
                  <a:t>Analogie visuelle </a:t>
                </a:r>
                <a:r>
                  <a:rPr lang="fr-FR" sz="1200" b="1" dirty="0" err="1"/>
                  <a:t>capilo</a:t>
                </a:r>
                <a:r>
                  <a:rPr lang="fr-FR" sz="1200" b="1" dirty="0"/>
                  <a:t>-tractée</a:t>
                </a:r>
                <a:r>
                  <a:rPr lang="fr-FR" sz="1200" dirty="0"/>
                  <a:t> : 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fr-FR" b="1" dirty="0">
                    <a:solidFill>
                      <a:schemeClr val="accent1"/>
                    </a:solidFill>
                  </a:rPr>
                  <a:t>Pourquoi exprimer une rotation par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fr-FR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</m:acc>
                    <m:r>
                      <a:rPr lang="fr-FR" b="1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⊗</m:t>
                    </m:r>
                    <m:r>
                      <a:rPr lang="fr-FR" b="1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𝒗</m:t>
                    </m:r>
                    <m:r>
                      <a:rPr lang="fr-FR" b="1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⊗</m:t>
                    </m:r>
                    <m:r>
                      <a:rPr lang="fr-FR" b="1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𝒒</m:t>
                    </m:r>
                  </m:oMath>
                </a14:m>
                <a:r>
                  <a:rPr lang="fr-FR" b="1" dirty="0">
                    <a:solidFill>
                      <a:schemeClr val="accent1"/>
                    </a:solidFill>
                  </a:rPr>
                  <a:t> ? Pourquoi utiliser la moitié de l’angle ? 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fr-FR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fr-FR" dirty="0"/>
                  <a:t>Imaginez vous un espace 2D, mais dont </a:t>
                </a:r>
                <a:r>
                  <a:rPr lang="fr-FR" b="1" dirty="0"/>
                  <a:t>vous ne pouvez percevoir qu’une seule dimension</a:t>
                </a:r>
                <a:r>
                  <a:rPr lang="fr-FR" dirty="0"/>
                  <a:t>, l’axe des imaginaires. 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fr-FR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fr-FR" dirty="0"/>
                  <a:t>La seul opération disponible sur les vecteurs est l’étirement. Pour exprimer un changement de norme on peut utiliser la fonction : </a:t>
                </a:r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fr-FR" b="1" i="1" smtClean="0">
                        <a:latin typeface="Cambria Math" panose="02040503050406030204" pitchFamily="18" charset="0"/>
                      </a:rPr>
                      <m:t>𝒗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𝑎𝑣</m:t>
                    </m:r>
                    <m:r>
                      <a:rPr lang="fr-FR" b="1" i="1" smtClean="0">
                        <a:latin typeface="Cambria Math" panose="02040503050406030204" pitchFamily="18" charset="0"/>
                      </a:rPr>
                      <m:t>𝒊</m:t>
                    </m:r>
                  </m:oMath>
                </a14:m>
                <a:r>
                  <a:rPr lang="fr-FR" dirty="0"/>
                  <a:t>  avec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fr-FR" dirty="0"/>
                  <a:t> un réel. </a:t>
                </a:r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:endParaRPr lang="fr-FR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fr-FR" b="1" dirty="0"/>
                  <a:t>Hypothèse </a:t>
                </a:r>
                <a:r>
                  <a:rPr lang="fr-FR" b="1" dirty="0" err="1"/>
                  <a:t>capilo</a:t>
                </a:r>
                <a:r>
                  <a:rPr lang="fr-FR" b="1" dirty="0"/>
                  <a:t>-tractée </a:t>
                </a:r>
                <a:r>
                  <a:rPr lang="fr-FR" dirty="0"/>
                  <a:t>: il nous est impossible de maintenir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fr-FR" dirty="0"/>
                  <a:t> comme un réel pour exprimer toutes les transformations, il nous faut utiliser un imaginaire (noté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lit/>
                      </m:rPr>
                      <a:rPr lang="fr-FR" b="0" i="1" smtClean="0">
                        <a:latin typeface="Cambria Math" panose="02040503050406030204" pitchFamily="18" charset="0"/>
                      </a:rPr>
                      <m:t>||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m:rPr>
                        <m:lit/>
                      </m:rPr>
                      <a:rPr lang="fr-FR" b="0" i="1" smtClean="0">
                        <a:latin typeface="Cambria Math" panose="02040503050406030204" pitchFamily="18" charset="0"/>
                      </a:rPr>
                      <m:t>||</m:t>
                    </m:r>
                    <m:func>
                      <m:func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fr-FR" b="0" i="0" smtClean="0"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e>
                    </m:func>
                  </m:oMath>
                </a14:m>
                <a:r>
                  <a:rPr lang="fr-FR" dirty="0"/>
                  <a:t>)</a:t>
                </a:r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:endParaRPr lang="fr-FR" dirty="0"/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fr-FR" dirty="0"/>
                  <a:t>La multiplication </a:t>
                </a:r>
                <a14:m>
                  <m:oMath xmlns:m="http://schemas.openxmlformats.org/officeDocument/2006/math">
                    <m:r>
                      <a:rPr lang="fr-FR" b="1" i="1" smtClean="0">
                        <a:latin typeface="Cambria Math" panose="02040503050406030204" pitchFamily="18" charset="0"/>
                      </a:rPr>
                      <m:t>𝒛𝒗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=−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fr-FR" b="1" i="1" smtClean="0">
                        <a:latin typeface="Cambria Math" panose="02040503050406030204" pitchFamily="18" charset="0"/>
                      </a:rPr>
                      <m:t>𝒊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fr-FR" dirty="0"/>
                  <a:t> modifie le vecteur en ajoutant une partie réelle non tangible par l’être 1D que nous sommes. </a:t>
                </a:r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:endParaRPr lang="fr-FR" dirty="0"/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fr-FR" dirty="0"/>
                  <a:t>Pour exprimer le changement de norme, on serait donc obliger d’écrire : </a:t>
                </a:r>
              </a:p>
              <a:p>
                <a:pPr lvl="2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𝒛𝒗</m:t>
                      </m:r>
                      <m:acc>
                        <m:accPr>
                          <m:chr m:val="̅"/>
                          <m:ctrlPr>
                            <a:rPr lang="fr-FR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b="1" i="1" smtClean="0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</m:acc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lit/>
                        </m:rPr>
                        <a:rPr lang="fr-FR" b="0" i="1" smtClean="0">
                          <a:latin typeface="Cambria Math" panose="02040503050406030204" pitchFamily="18" charset="0"/>
                        </a:rPr>
                        <m:t>||</m:t>
                      </m:r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𝒛</m:t>
                      </m:r>
                      <m:r>
                        <m:rPr>
                          <m:lit/>
                        </m:rPr>
                        <a:rPr lang="fr-FR" b="0" i="1" smtClean="0">
                          <a:latin typeface="Cambria Math" panose="02040503050406030204" pitchFamily="18" charset="0"/>
                        </a:rPr>
                        <m:t>||</m:t>
                      </m:r>
                      <m:func>
                        <m:func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fr-FR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e>
                      </m:func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𝒊</m:t>
                      </m:r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m:rPr>
                          <m:lit/>
                        </m:rPr>
                        <a:rPr lang="fr-FR" b="0" i="1" smtClean="0">
                          <a:latin typeface="Cambria Math" panose="02040503050406030204" pitchFamily="18" charset="0"/>
                        </a:rPr>
                        <m:t>||</m:t>
                      </m:r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𝒛</m:t>
                      </m:r>
                      <m:r>
                        <m:rPr>
                          <m:lit/>
                        </m:rPr>
                        <a:rPr lang="fr-FR" b="0" i="1" smtClean="0">
                          <a:latin typeface="Cambria Math" panose="02040503050406030204" pitchFamily="18" charset="0"/>
                        </a:rPr>
                        <m:t>||</m:t>
                      </m:r>
                      <m:func>
                        <m:func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fr-FR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e>
                      </m:func>
                    </m:oMath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m:rPr>
                          <m:lit/>
                        </m:rPr>
                        <a:rPr lang="fr-FR" b="0" i="1" smtClean="0">
                          <a:latin typeface="Cambria Math" panose="02040503050406030204" pitchFamily="18" charset="0"/>
                        </a:rPr>
                        <m:t>||</m:t>
                      </m:r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𝒛</m:t>
                      </m:r>
                      <m:r>
                        <m:rPr>
                          <m:lit/>
                        </m:rPr>
                        <a:rPr lang="fr-FR" b="0" i="1" smtClean="0">
                          <a:latin typeface="Cambria Math" panose="02040503050406030204" pitchFamily="18" charset="0"/>
                        </a:rPr>
                        <m:t>|</m:t>
                      </m:r>
                      <m:sSup>
                        <m:sSup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lit/>
                            </m:rPr>
                            <a:rPr lang="fr-FR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func>
                        <m:func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e>
                      </m:func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𝒊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lit/>
                        </m:rPr>
                        <a:rPr lang="fr-FR" i="1">
                          <a:latin typeface="Cambria Math" panose="02040503050406030204" pitchFamily="18" charset="0"/>
                        </a:rPr>
                        <m:t>||</m:t>
                      </m:r>
                      <m:r>
                        <a:rPr lang="fr-FR" b="1" i="1">
                          <a:latin typeface="Cambria Math" panose="02040503050406030204" pitchFamily="18" charset="0"/>
                        </a:rPr>
                        <m:t>𝒛</m:t>
                      </m:r>
                      <m:r>
                        <m:rPr>
                          <m:lit/>
                        </m:rPr>
                        <a:rPr lang="fr-FR" i="1">
                          <a:latin typeface="Cambria Math" panose="02040503050406030204" pitchFamily="18" charset="0"/>
                        </a:rPr>
                        <m:t>|</m:t>
                      </m:r>
                      <m:sSup>
                        <m:sSup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lit/>
                            </m:rPr>
                            <a:rPr lang="fr-FR" i="1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p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i="1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fr-FR" b="1" i="1">
                          <a:latin typeface="Cambria Math" panose="02040503050406030204" pitchFamily="18" charset="0"/>
                        </a:rPr>
                        <m:t>𝒊</m:t>
                      </m:r>
                    </m:oMath>
                  </m:oMathPara>
                </a14:m>
                <a:endParaRPr lang="fr-FR" b="1" dirty="0"/>
              </a:p>
              <a:p>
                <a:pPr lvl="2"/>
                <a:endParaRPr lang="fr-FR" b="1" dirty="0"/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fr-FR" dirty="0"/>
                  <a:t>Si de plus </a:t>
                </a:r>
                <a14:m>
                  <m:oMath xmlns:m="http://schemas.openxmlformats.org/officeDocument/2006/math">
                    <m:r>
                      <m:rPr>
                        <m:lit/>
                      </m:rPr>
                      <a:rPr lang="fr-FR" i="1">
                        <a:latin typeface="Cambria Math" panose="02040503050406030204" pitchFamily="18" charset="0"/>
                      </a:rPr>
                      <m:t>||</m:t>
                    </m:r>
                    <m:r>
                      <a:rPr lang="fr-FR" b="1" i="1">
                        <a:latin typeface="Cambria Math" panose="02040503050406030204" pitchFamily="18" charset="0"/>
                      </a:rPr>
                      <m:t>𝒛</m:t>
                    </m:r>
                    <m:r>
                      <m:rPr>
                        <m:lit/>
                      </m:rPr>
                      <a:rPr lang="fr-FR" i="1">
                        <a:latin typeface="Cambria Math" panose="02040503050406030204" pitchFamily="18" charset="0"/>
                      </a:rPr>
                      <m:t>|</m:t>
                    </m:r>
                    <m:sSup>
                      <m:sSup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lit/>
                          </m:rPr>
                          <a:rPr lang="fr-FR" i="1"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p>
                        <m:r>
                          <a:rPr lang="fr-FR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fr-F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fr-FR" dirty="0"/>
                  <a:t>, il nous serait possible de faire la transformation décrite au début. </a:t>
                </a:r>
              </a:p>
            </p:txBody>
          </p:sp>
        </mc:Choice>
        <mc:Fallback xmlns="">
          <p:sp>
            <p:nvSpPr>
              <p:cNvPr id="8" name="Espace réservé du contenu 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7817" y="1108363"/>
                <a:ext cx="6048196" cy="3537527"/>
              </a:xfrm>
              <a:blipFill>
                <a:blip r:embed="rId2"/>
                <a:stretch>
                  <a:fillRect t="-86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Espace réservé du contenu 8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fr-FR" dirty="0"/>
              <a:t>Visualisation</a:t>
            </a: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726F9-5BBD-EE44-B164-D1545ED0EAE9}" type="slidenum">
              <a:rPr lang="fr-FR" smtClean="0"/>
              <a:t>12</a:t>
            </a:fld>
            <a:endParaRPr lang="fr-FR" dirty="0"/>
          </a:p>
        </p:txBody>
      </p: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D6E01B01-1472-4E42-B4B9-802BAB4F7616}"/>
              </a:ext>
            </a:extLst>
          </p:cNvPr>
          <p:cNvGrpSpPr/>
          <p:nvPr/>
        </p:nvGrpSpPr>
        <p:grpSpPr>
          <a:xfrm>
            <a:off x="7032624" y="1535084"/>
            <a:ext cx="1441450" cy="2000250"/>
            <a:chOff x="6350000" y="-167174"/>
            <a:chExt cx="1441450" cy="2000250"/>
          </a:xfrm>
        </p:grpSpPr>
        <p:sp>
          <p:nvSpPr>
            <p:cNvPr id="6" name="ZoneTexte 5">
              <a:extLst>
                <a:ext uri="{FF2B5EF4-FFF2-40B4-BE49-F238E27FC236}">
                  <a16:creationId xmlns:a16="http://schemas.microsoft.com/office/drawing/2014/main" id="{4B8B6647-2D12-4AC2-9D66-9209388031B5}"/>
                </a:ext>
              </a:extLst>
            </p:cNvPr>
            <p:cNvSpPr txBox="1"/>
            <p:nvPr/>
          </p:nvSpPr>
          <p:spPr>
            <a:xfrm>
              <a:off x="7243451" y="1485900"/>
              <a:ext cx="232398" cy="263237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noAutofit/>
            </a:bodyPr>
            <a:lstStyle/>
            <a:p>
              <a:r>
                <a:rPr lang="fr-FR" sz="1000" dirty="0">
                  <a:solidFill>
                    <a:schemeClr val="bg1">
                      <a:lumMod val="50000"/>
                    </a:schemeClr>
                  </a:solidFill>
                </a:rPr>
                <a:t>1</a:t>
              </a:r>
              <a:endParaRPr lang="fr-FR" sz="1000" b="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FDD3DD1B-C88A-4C59-8D7B-5E65EE5ADF63}"/>
                </a:ext>
              </a:extLst>
            </p:cNvPr>
            <p:cNvSpPr txBox="1"/>
            <p:nvPr/>
          </p:nvSpPr>
          <p:spPr>
            <a:xfrm>
              <a:off x="6743060" y="1033894"/>
              <a:ext cx="232398" cy="263237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noAutofit/>
            </a:bodyPr>
            <a:lstStyle/>
            <a:p>
              <a:r>
                <a:rPr lang="fr-FR" sz="1000" dirty="0">
                  <a:solidFill>
                    <a:schemeClr val="bg1">
                      <a:lumMod val="50000"/>
                    </a:schemeClr>
                  </a:solidFill>
                </a:rPr>
                <a:t>i</a:t>
              </a:r>
              <a:endParaRPr lang="fr-FR" sz="1000" b="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grpSp>
          <p:nvGrpSpPr>
            <p:cNvPr id="26" name="Groupe 25">
              <a:extLst>
                <a:ext uri="{FF2B5EF4-FFF2-40B4-BE49-F238E27FC236}">
                  <a16:creationId xmlns:a16="http://schemas.microsoft.com/office/drawing/2014/main" id="{0624F398-0EBB-4EAB-BEFB-CB145D094668}"/>
                </a:ext>
              </a:extLst>
            </p:cNvPr>
            <p:cNvGrpSpPr/>
            <p:nvPr/>
          </p:nvGrpSpPr>
          <p:grpSpPr>
            <a:xfrm>
              <a:off x="6350000" y="-167174"/>
              <a:ext cx="1441450" cy="2000250"/>
              <a:chOff x="6350000" y="-167174"/>
              <a:chExt cx="1441450" cy="2000250"/>
            </a:xfrm>
          </p:grpSpPr>
          <p:cxnSp>
            <p:nvCxnSpPr>
              <p:cNvPr id="20" name="Connecteur droit 19">
                <a:extLst>
                  <a:ext uri="{FF2B5EF4-FFF2-40B4-BE49-F238E27FC236}">
                    <a16:creationId xmlns:a16="http://schemas.microsoft.com/office/drawing/2014/main" id="{C762CE18-0AC3-4AA7-A66B-A516FAF6476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50000" y="1485900"/>
                <a:ext cx="1441450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Connecteur droit 20">
                <a:extLst>
                  <a:ext uri="{FF2B5EF4-FFF2-40B4-BE49-F238E27FC236}">
                    <a16:creationId xmlns:a16="http://schemas.microsoft.com/office/drawing/2014/main" id="{491C0007-59BD-4420-BF1D-6CC42F15B35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93255" y="-167174"/>
                <a:ext cx="0" cy="200025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Connecteur droit avec flèche 13">
                <a:extLst>
                  <a:ext uri="{FF2B5EF4-FFF2-40B4-BE49-F238E27FC236}">
                    <a16:creationId xmlns:a16="http://schemas.microsoft.com/office/drawing/2014/main" id="{CBBE52CD-4459-40B6-A1CC-E4CFB362B33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93255" y="1485900"/>
                <a:ext cx="366395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" name="Connecteur droit avec flèche 15">
                <a:extLst>
                  <a:ext uri="{FF2B5EF4-FFF2-40B4-BE49-F238E27FC236}">
                    <a16:creationId xmlns:a16="http://schemas.microsoft.com/office/drawing/2014/main" id="{C2BFEB48-3A37-46B9-ABE1-5A881A4E770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993255" y="1108363"/>
                <a:ext cx="0" cy="37753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29" name="Connecteur droit avec flèche 28">
            <a:extLst>
              <a:ext uri="{FF2B5EF4-FFF2-40B4-BE49-F238E27FC236}">
                <a16:creationId xmlns:a16="http://schemas.microsoft.com/office/drawing/2014/main" id="{D6457DA6-8634-4301-ACF9-6C23FBA379CA}"/>
              </a:ext>
            </a:extLst>
          </p:cNvPr>
          <p:cNvCxnSpPr>
            <a:cxnSpLocks/>
          </p:cNvCxnSpPr>
          <p:nvPr/>
        </p:nvCxnSpPr>
        <p:spPr>
          <a:xfrm flipV="1">
            <a:off x="7673341" y="2500558"/>
            <a:ext cx="366395" cy="6876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74" name="Connecteur droit avec flèche 73">
            <a:extLst>
              <a:ext uri="{FF2B5EF4-FFF2-40B4-BE49-F238E27FC236}">
                <a16:creationId xmlns:a16="http://schemas.microsoft.com/office/drawing/2014/main" id="{5EB4BBC6-F5E0-4E3D-8A6D-67D4E721CBE4}"/>
              </a:ext>
            </a:extLst>
          </p:cNvPr>
          <p:cNvCxnSpPr/>
          <p:nvPr/>
        </p:nvCxnSpPr>
        <p:spPr>
          <a:xfrm flipV="1">
            <a:off x="7675879" y="1786842"/>
            <a:ext cx="0" cy="139745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52" name="Ellipse 51">
            <a:extLst>
              <a:ext uri="{FF2B5EF4-FFF2-40B4-BE49-F238E27FC236}">
                <a16:creationId xmlns:a16="http://schemas.microsoft.com/office/drawing/2014/main" id="{008C704C-8CAA-4031-BD26-A945316D1671}"/>
              </a:ext>
            </a:extLst>
          </p:cNvPr>
          <p:cNvSpPr/>
          <p:nvPr/>
        </p:nvSpPr>
        <p:spPr>
          <a:xfrm>
            <a:off x="7653019" y="2794547"/>
            <a:ext cx="45720" cy="4572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6" name="Ellipse 55">
            <a:extLst>
              <a:ext uri="{FF2B5EF4-FFF2-40B4-BE49-F238E27FC236}">
                <a16:creationId xmlns:a16="http://schemas.microsoft.com/office/drawing/2014/main" id="{17DB7570-5E0A-4C89-B861-B647B6E1E203}"/>
              </a:ext>
            </a:extLst>
          </p:cNvPr>
          <p:cNvSpPr/>
          <p:nvPr/>
        </p:nvSpPr>
        <p:spPr>
          <a:xfrm>
            <a:off x="7653018" y="2794547"/>
            <a:ext cx="45720" cy="4572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0" name="Ellipse 59">
            <a:extLst>
              <a:ext uri="{FF2B5EF4-FFF2-40B4-BE49-F238E27FC236}">
                <a16:creationId xmlns:a16="http://schemas.microsoft.com/office/drawing/2014/main" id="{3EC7860A-2E26-4FAD-8C43-A60DC3A957D5}"/>
              </a:ext>
            </a:extLst>
          </p:cNvPr>
          <p:cNvSpPr/>
          <p:nvPr/>
        </p:nvSpPr>
        <p:spPr>
          <a:xfrm>
            <a:off x="7653018" y="2794547"/>
            <a:ext cx="45720" cy="4572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5" name="Ellipse 74">
            <a:extLst>
              <a:ext uri="{FF2B5EF4-FFF2-40B4-BE49-F238E27FC236}">
                <a16:creationId xmlns:a16="http://schemas.microsoft.com/office/drawing/2014/main" id="{3FCCAA6A-7C8E-431E-9A00-83E7613F1A1B}"/>
              </a:ext>
            </a:extLst>
          </p:cNvPr>
          <p:cNvSpPr/>
          <p:nvPr/>
        </p:nvSpPr>
        <p:spPr>
          <a:xfrm>
            <a:off x="7653018" y="2794547"/>
            <a:ext cx="45720" cy="4572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6" name="ZoneTexte 75">
            <a:extLst>
              <a:ext uri="{FF2B5EF4-FFF2-40B4-BE49-F238E27FC236}">
                <a16:creationId xmlns:a16="http://schemas.microsoft.com/office/drawing/2014/main" id="{51161980-8E8D-44A5-9CDA-F50C0B626984}"/>
              </a:ext>
            </a:extLst>
          </p:cNvPr>
          <p:cNvSpPr txBox="1"/>
          <p:nvPr/>
        </p:nvSpPr>
        <p:spPr>
          <a:xfrm rot="19780341">
            <a:off x="7143939" y="3931126"/>
            <a:ext cx="1063881" cy="676031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fr-FR" sz="3200" b="0" dirty="0">
                <a:solidFill>
                  <a:schemeClr val="bg1">
                    <a:lumMod val="50000"/>
                  </a:schemeClr>
                </a:solidFill>
              </a:rPr>
              <a:t>Voilà</a:t>
            </a:r>
          </a:p>
        </p:txBody>
      </p:sp>
    </p:spTree>
    <p:extLst>
      <p:ext uri="{BB962C8B-B14F-4D97-AF65-F5344CB8AC3E}">
        <p14:creationId xmlns:p14="http://schemas.microsoft.com/office/powerpoint/2010/main" val="3527806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3.7037E-6 L -0.00017 -0.19784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" y="-98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-8.64198E-7 L 0.0401 -0.06142 " pathEditMode="relative" rAng="0" ptsTypes="AA">
                                      <p:cBhvr>
                                        <p:cTn id="33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97" y="-308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01 -0.06142 L 2.77778E-7 -0.19506 " pathEditMode="relative" rAng="0" ptsTypes="AA">
                                      <p:cBhvr>
                                        <p:cTn id="44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14" y="-66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50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  <p:bldP spid="56" grpId="1" animBg="1"/>
      <p:bldP spid="75" grpId="0" animBg="1"/>
      <p:bldP spid="7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Les quaternions et les rotations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Espace réservé du contenu 7"/>
              <p:cNvSpPr>
                <a:spLocks noGrp="1"/>
              </p:cNvSpPr>
              <p:nvPr>
                <p:ph idx="1"/>
              </p:nvPr>
            </p:nvSpPr>
            <p:spPr>
              <a:xfrm>
                <a:off x="207817" y="1108363"/>
                <a:ext cx="8465126" cy="3537527"/>
              </a:xfrm>
            </p:spPr>
            <p:txBody>
              <a:bodyPr numCol="1">
                <a:noAutofit/>
              </a:bodyPr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fr-FR" dirty="0"/>
                  <a:t>Dérivée temporelle de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𝐴𝐵</m:t>
                        </m:r>
                      </m:sub>
                      <m:sup/>
                    </m:sSubSup>
                  </m:oMath>
                </a14:m>
                <a:r>
                  <a:rPr lang="fr-FR" dirty="0"/>
                  <a:t>:</a:t>
                </a:r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FR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̇"/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b="1" i="1" smtClean="0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e>
                          </m:acc>
                        </m:e>
                        <m:sub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𝐴𝐵</m:t>
                          </m:r>
                        </m:sub>
                        <m:sup/>
                      </m:sSubSup>
                      <m:r>
                        <a:rPr lang="fr-FR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Sup>
                        <m:sSubSupPr>
                          <m:ctrlPr>
                            <a:rPr lang="fr-FR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𝝎</m:t>
                          </m:r>
                        </m:e>
                        <m:sub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𝐴𝐵</m:t>
                          </m:r>
                        </m:sub>
                        <m:sup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p>
                      </m:sSubSup>
                      <m:r>
                        <a:rPr lang="fr-FR" b="0" i="1" dirty="0" smtClean="0">
                          <a:latin typeface="Cambria Math" panose="02040503050406030204" pitchFamily="18" charset="0"/>
                        </a:rPr>
                        <m:t>⊗</m:t>
                      </m:r>
                      <m:sSubSup>
                        <m:sSubSupPr>
                          <m:ctrlPr>
                            <a:rPr lang="fr-FR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  <m:sub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𝐴𝐵</m:t>
                          </m:r>
                        </m:sub>
                        <m:sup/>
                      </m:sSubSup>
                      <m:r>
                        <a:rPr lang="fr-FR" b="0" i="1" dirty="0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fr-FR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Sup>
                        <m:sSubSupPr>
                          <m:ctrlPr>
                            <a:rPr lang="fr-FR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  <m:sub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𝐴𝐵</m:t>
                          </m:r>
                        </m:sub>
                        <m:sup/>
                      </m:sSubSup>
                      <m:r>
                        <a:rPr lang="fr-FR" b="0" i="1" dirty="0" smtClean="0">
                          <a:latin typeface="Cambria Math" panose="02040503050406030204" pitchFamily="18" charset="0"/>
                        </a:rPr>
                        <m:t>⊗</m:t>
                      </m:r>
                      <m:sSubSup>
                        <m:sSubSupPr>
                          <m:ctrlPr>
                            <a:rPr lang="fr-FR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b="1" i="1" dirty="0" smtClean="0">
                              <a:latin typeface="Cambria Math" panose="02040503050406030204" pitchFamily="18" charset="0"/>
                            </a:rPr>
                            <m:t>𝝎</m:t>
                          </m:r>
                        </m:e>
                        <m:sub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𝐴𝐵</m:t>
                          </m:r>
                        </m:sub>
                        <m:sup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p>
                      </m:sSubSup>
                    </m:oMath>
                  </m:oMathPara>
                </a14:m>
                <a:endParaRPr lang="fr-FR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fr-FR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fr-FR" dirty="0"/>
                  <a:t>On définit le logarithme d’un quaternion comme 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fr-FR" b="1" i="1" smtClean="0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</m:func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fr-FR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fr-FR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fr-FR" b="0" i="1" smtClean="0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num>
                                        <m:den>
                                          <m:r>
                                            <a:rPr lang="fr-FR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fr-FR" b="1" i="1" smtClean="0"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  <m:func>
                                <m:func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fr-FR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fr-FR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fr-FR" b="0" i="1" smtClean="0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num>
                                        <m:den>
                                          <m:r>
                                            <a:rPr lang="fr-FR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func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𝒅</m:t>
                      </m:r>
                    </m:oMath>
                  </m:oMathPara>
                </a14:m>
                <a:endParaRPr lang="fr-FR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fr-FR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fr-FR" dirty="0"/>
                  <a:t>On définit l’exponentiel d’un vecteur de rotation comme 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fr-FR" b="1" i="1" smtClean="0"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</m:d>
                        </m:e>
                      </m:func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fr-FR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num>
                                <m:den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</m:func>
                      <m:r>
                        <a:rPr lang="fr-FR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b="1" i="1">
                          <a:latin typeface="Cambria Math" panose="02040503050406030204" pitchFamily="18" charset="0"/>
                        </a:rPr>
                        <m:t>𝒅</m:t>
                      </m:r>
                      <m:func>
                        <m:func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fr-FR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num>
                                <m:den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</m:func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𝒒</m:t>
                      </m:r>
                    </m:oMath>
                  </m:oMathPara>
                </a14:m>
                <a:endParaRPr lang="fr-FR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fr-FR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fr-FR" dirty="0"/>
                  <a:t>S’en déduisent les formules suivantes 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1" i="1" smtClean="0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func>
                            <m:func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fr-FR" b="0" i="0" smtClean="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  <m:r>
                                    <a:rPr lang="fr-FR" b="1" i="1" smtClean="0">
                                      <a:latin typeface="Cambria Math" panose="02040503050406030204" pitchFamily="18" charset="0"/>
                                    </a:rPr>
                                    <m:t>𝒅</m:t>
                                  </m:r>
                                </m:e>
                              </m:d>
                            </m:e>
                          </m:func>
                        </m:e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fr-FR" b="1" i="1"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</m:d>
                        </m:e>
                      </m:func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num>
                                <m:den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</m:func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𝒅</m:t>
                      </m:r>
                      <m:func>
                        <m:func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num>
                                <m:den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fr-FR" b="0" i="1" dirty="0">
                  <a:latin typeface="Cambria Math" panose="02040503050406030204" pitchFamily="18" charset="0"/>
                </a:endParaRPr>
              </a:p>
              <a:p>
                <a:endParaRPr lang="fr-FR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sSup>
                        <m:sSup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1" i="1" smtClean="0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1" i="1" smtClean="0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func>
                        <m:func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b="1" i="1" smtClean="0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e>
                          </m:d>
                        </m:e>
                      </m:func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  <m:sup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fr-FR" i="1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fr-FR" b="1" i="1">
                          <a:latin typeface="Cambria Math" panose="02040503050406030204" pitchFamily="18" charset="0"/>
                        </a:rPr>
                        <m:t>𝒅</m:t>
                      </m:r>
                    </m:oMath>
                  </m:oMathPara>
                </a14:m>
                <a:endParaRPr lang="fr-FR" dirty="0"/>
              </a:p>
              <a:p>
                <a:endParaRPr lang="fr-FR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sSup>
                        <m:sSup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1" i="1" smtClean="0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sup>
                      </m:sSup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sSup>
                        <m:sSup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1" i="1" smtClean="0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sup>
                      </m:sSup>
                      <m:func>
                        <m:func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b="1" i="1" smtClean="0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fr-FR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fr-FR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fr-FR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fr-FR" dirty="0"/>
              </a:p>
            </p:txBody>
          </p:sp>
        </mc:Choice>
        <mc:Fallback xmlns="">
          <p:sp>
            <p:nvSpPr>
              <p:cNvPr id="8" name="Espace réservé du contenu 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7817" y="1108363"/>
                <a:ext cx="8465126" cy="3537527"/>
              </a:xfrm>
              <a:blipFill>
                <a:blip r:embed="rId2"/>
                <a:stretch>
                  <a:fillRect b="-224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Espace réservé du contenu 8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fr-FR" dirty="0"/>
              <a:t>Quelques propriétés des quaternions de rotation</a:t>
            </a: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726F9-5BBD-EE44-B164-D1545ED0EAE9}" type="slidenum">
              <a:rPr lang="fr-FR" smtClean="0"/>
              <a:t>13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543600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3. L’interpolation d’orientation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3722797" y="2942259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647884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L’interpolation d’orientation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Espace réservé du contenu 7"/>
              <p:cNvSpPr>
                <a:spLocks noGrp="1"/>
              </p:cNvSpPr>
              <p:nvPr>
                <p:ph idx="1"/>
              </p:nvPr>
            </p:nvSpPr>
            <p:spPr>
              <a:xfrm>
                <a:off x="207817" y="1108363"/>
                <a:ext cx="8465126" cy="3537527"/>
              </a:xfrm>
            </p:spPr>
            <p:txBody>
              <a:bodyPr numCol="1">
                <a:normAutofit lnSpcReduction="10000"/>
              </a:bodyPr>
              <a:lstStyle/>
              <a:p>
                <a:r>
                  <a:rPr lang="fr-FR" sz="1100" dirty="0"/>
                  <a:t>Principalement dans </a:t>
                </a:r>
                <a:r>
                  <a:rPr lang="fr-FR" sz="1100" dirty="0" err="1"/>
                  <a:t>GenDI</a:t>
                </a:r>
                <a:r>
                  <a:rPr lang="fr-FR" sz="1100" dirty="0"/>
                  <a:t> pour les besoins suivants : </a:t>
                </a:r>
                <a:endParaRPr lang="fr-FR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fr-FR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fr-FR" dirty="0"/>
                  <a:t>Le mode </a:t>
                </a:r>
                <a:r>
                  <a:rPr lang="fr-FR" b="1" dirty="0"/>
                  <a:t>« </a:t>
                </a:r>
                <a:r>
                  <a:rPr lang="fr-FR" b="1" dirty="0">
                    <a:solidFill>
                      <a:schemeClr val="accent1"/>
                    </a:solidFill>
                  </a:rPr>
                  <a:t>clonage</a:t>
                </a:r>
                <a:r>
                  <a:rPr lang="fr-FR" b="1" dirty="0"/>
                  <a:t> »</a:t>
                </a:r>
                <a:r>
                  <a:rPr lang="fr-FR" dirty="0"/>
                  <a:t> pour interpoler : </a:t>
                </a:r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fr-FR" dirty="0"/>
                  <a:t>La position (puisque représentation polaire avec Latitude et Longitude)</a:t>
                </a:r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fr-FR" dirty="0"/>
                  <a:t>L’orientation </a:t>
                </a:r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:endParaRPr lang="fr-FR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fr-FR" dirty="0"/>
                  <a:t>Il permet aussi de </a:t>
                </a:r>
                <a:r>
                  <a:rPr lang="fr-FR" b="1" dirty="0">
                    <a:solidFill>
                      <a:schemeClr val="accent1"/>
                    </a:solidFill>
                  </a:rPr>
                  <a:t>déterminer</a:t>
                </a:r>
                <a:r>
                  <a:rPr lang="fr-FR" dirty="0"/>
                  <a:t> : </a:t>
                </a:r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fr-FR" dirty="0"/>
                  <a:t>La vitesse linéaire (</a:t>
                </a:r>
                <a:r>
                  <a:rPr lang="fr-FR" dirty="0" err="1"/>
                  <a:t>craft</a:t>
                </a:r>
                <a:r>
                  <a:rPr lang="fr-FR" dirty="0"/>
                  <a:t> rate)</a:t>
                </a:r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fr-FR" dirty="0"/>
                  <a:t>La vitesse de rotation de l’objet</a:t>
                </a:r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fr-FR" dirty="0"/>
                  <a:t>L’accélération linéaire</a:t>
                </a:r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fr-FR" dirty="0"/>
                  <a:t>L’accélération angulaire </a:t>
                </a:r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:endParaRPr lang="fr-FR" dirty="0"/>
              </a:p>
              <a:p>
                <a:r>
                  <a:rPr lang="fr-FR" sz="1100" dirty="0"/>
                  <a:t>Pourquoi de l’interpolation : </a:t>
                </a:r>
                <a:endParaRPr lang="fr-FR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fr-FR" dirty="0"/>
                  <a:t>Entrées au format </a:t>
                </a:r>
                <a:r>
                  <a:rPr lang="fr-FR" b="1" dirty="0">
                    <a:solidFill>
                      <a:schemeClr val="accent1"/>
                    </a:solidFill>
                  </a:rPr>
                  <a:t>angles</a:t>
                </a:r>
                <a:r>
                  <a:rPr lang="fr-FR" dirty="0"/>
                  <a:t> avec une </a:t>
                </a:r>
                <a:r>
                  <a:rPr lang="fr-FR" b="1" dirty="0">
                    <a:solidFill>
                      <a:schemeClr val="accent1"/>
                    </a:solidFill>
                  </a:rPr>
                  <a:t>fréquence d’entrée variable.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fr-FR" dirty="0">
                  <a:solidFill>
                    <a:schemeClr val="accent1"/>
                  </a:solidFill>
                </a:endParaRP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fr-FR" dirty="0"/>
                  <a:t>Besoin d’une fréquence fixe haute (fréquence IMU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fr-FR" dirty="0"/>
                  <a:t> 100-200 Hz, voir GYRACC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fr-FR" dirty="0"/>
                  <a:t> 1200 Hz) par rapport aux données d’entrées (généralement à 1Hz ou moins). 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fr-FR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fr-FR" dirty="0"/>
                  <a:t>Il faut avoir toutes les grandeurs </a:t>
                </a:r>
                <a:r>
                  <a:rPr lang="fr-FR" b="1" dirty="0">
                    <a:solidFill>
                      <a:schemeClr val="accent1"/>
                    </a:solidFill>
                  </a:rPr>
                  <a:t>à tous les instants de calcul</a:t>
                </a:r>
                <a:r>
                  <a:rPr lang="fr-FR" dirty="0"/>
                  <a:t>. </a:t>
                </a:r>
              </a:p>
            </p:txBody>
          </p:sp>
        </mc:Choice>
        <mc:Fallback xmlns="">
          <p:sp>
            <p:nvSpPr>
              <p:cNvPr id="8" name="Espace réservé du contenu 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7817" y="1108363"/>
                <a:ext cx="8465126" cy="3537527"/>
              </a:xfrm>
              <a:blipFill>
                <a:blip r:embed="rId2"/>
                <a:stretch>
                  <a:fillRect t="-51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Espace réservé du contenu 8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fr-FR" dirty="0"/>
              <a:t>Le besoin</a:t>
            </a: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726F9-5BBD-EE44-B164-D1545ED0EAE9}" type="slidenum">
              <a:rPr lang="fr-FR" smtClean="0"/>
              <a:t>15</a:t>
            </a:fld>
            <a:endParaRPr lang="fr-FR" dirty="0"/>
          </a:p>
        </p:txBody>
      </p: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15A2CC18-882F-48FD-AA0A-D3CF860EF864}"/>
              </a:ext>
            </a:extLst>
          </p:cNvPr>
          <p:cNvGrpSpPr/>
          <p:nvPr/>
        </p:nvGrpSpPr>
        <p:grpSpPr>
          <a:xfrm>
            <a:off x="6050274" y="658398"/>
            <a:ext cx="2099696" cy="2409741"/>
            <a:chOff x="6113659" y="205979"/>
            <a:chExt cx="2692069" cy="3089585"/>
          </a:xfrm>
        </p:grpSpPr>
        <p:pic>
          <p:nvPicPr>
            <p:cNvPr id="12" name="Image 11">
              <a:extLst>
                <a:ext uri="{FF2B5EF4-FFF2-40B4-BE49-F238E27FC236}">
                  <a16:creationId xmlns:a16="http://schemas.microsoft.com/office/drawing/2014/main" id="{D342CAC7-88D4-401F-B4EE-94525C01EC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2475"/>
            <a:stretch/>
          </p:blipFill>
          <p:spPr>
            <a:xfrm>
              <a:off x="6113659" y="2150251"/>
              <a:ext cx="2692069" cy="858326"/>
            </a:xfrm>
            <a:prstGeom prst="rect">
              <a:avLst/>
            </a:prstGeom>
          </p:spPr>
        </p:pic>
        <p:grpSp>
          <p:nvGrpSpPr>
            <p:cNvPr id="5" name="Groupe 4">
              <a:extLst>
                <a:ext uri="{FF2B5EF4-FFF2-40B4-BE49-F238E27FC236}">
                  <a16:creationId xmlns:a16="http://schemas.microsoft.com/office/drawing/2014/main" id="{4744CCB0-E81F-4D97-B2E2-4252DB762EC1}"/>
                </a:ext>
              </a:extLst>
            </p:cNvPr>
            <p:cNvGrpSpPr/>
            <p:nvPr/>
          </p:nvGrpSpPr>
          <p:grpSpPr>
            <a:xfrm>
              <a:off x="6113659" y="205979"/>
              <a:ext cx="2692069" cy="3089585"/>
              <a:chOff x="6113659" y="205979"/>
              <a:chExt cx="2692069" cy="3089585"/>
            </a:xfrm>
          </p:grpSpPr>
          <p:pic>
            <p:nvPicPr>
              <p:cNvPr id="3" name="Image 2">
                <a:extLst>
                  <a:ext uri="{FF2B5EF4-FFF2-40B4-BE49-F238E27FC236}">
                    <a16:creationId xmlns:a16="http://schemas.microsoft.com/office/drawing/2014/main" id="{5CD5BEEA-B457-4544-8399-FFAE3676AA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113659" y="205979"/>
                <a:ext cx="2692069" cy="1944272"/>
              </a:xfrm>
              <a:prstGeom prst="rect">
                <a:avLst/>
              </a:prstGeom>
            </p:spPr>
          </p:pic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181D1080-E119-4BC0-919A-F473C81743E3}"/>
                  </a:ext>
                </a:extLst>
              </p:cNvPr>
              <p:cNvSpPr txBox="1"/>
              <p:nvPr/>
            </p:nvSpPr>
            <p:spPr>
              <a:xfrm>
                <a:off x="6180051" y="3005464"/>
                <a:ext cx="2559285" cy="290100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ctr">
                <a:noAutofit/>
              </a:bodyPr>
              <a:lstStyle/>
              <a:p>
                <a:pPr algn="ctr"/>
                <a:r>
                  <a:rPr lang="fr-FR" sz="1100" b="0" dirty="0" err="1">
                    <a:solidFill>
                      <a:schemeClr val="bg1">
                        <a:lumMod val="50000"/>
                      </a:schemeClr>
                    </a:solidFill>
                  </a:rPr>
                  <a:t>Fig</a:t>
                </a:r>
                <a:r>
                  <a:rPr lang="fr-FR" sz="1100" b="0" dirty="0">
                    <a:solidFill>
                      <a:schemeClr val="bg1">
                        <a:lumMod val="50000"/>
                      </a:schemeClr>
                    </a:solidFill>
                  </a:rPr>
                  <a:t> : Exemple de fichier d’entrée de </a:t>
                </a:r>
                <a:r>
                  <a:rPr lang="fr-FR" sz="1100" b="0" dirty="0" err="1">
                    <a:solidFill>
                      <a:schemeClr val="bg1">
                        <a:lumMod val="50000"/>
                      </a:schemeClr>
                    </a:solidFill>
                  </a:rPr>
                  <a:t>GenDI</a:t>
                </a:r>
                <a:endParaRPr lang="fr-FR" sz="1100" b="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200073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436FB6C-3B28-4785-81DC-896D76E9E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L’interpolation d’orientation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BDAB1CA2-2F16-4DBC-8D4E-98013DF3E37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7818" y="1108363"/>
                <a:ext cx="5242898" cy="3537527"/>
              </a:xfrm>
            </p:spPr>
            <p:txBody>
              <a:bodyPr/>
              <a:lstStyle/>
              <a:p>
                <a:r>
                  <a:rPr lang="fr-FR" dirty="0"/>
                  <a:t>Interpolation des angles d’Euler :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fr-FR" dirty="0"/>
                  <a:t>Interpolation de chaque angle de manière indépendante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fr-FR" dirty="0"/>
                  <a:t>Semble simple </a:t>
                </a:r>
                <a:r>
                  <a:rPr lang="fr-FR" b="1" dirty="0">
                    <a:solidFill>
                      <a:schemeClr val="accent1"/>
                    </a:solidFill>
                  </a:rPr>
                  <a:t>mais</a:t>
                </a:r>
                <a:r>
                  <a:rPr lang="fr-FR" b="1" dirty="0"/>
                  <a:t> </a:t>
                </a:r>
                <a:r>
                  <a:rPr lang="fr-FR" dirty="0"/>
                  <a:t>: </a:t>
                </a:r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fr-FR" dirty="0"/>
                  <a:t>Problème pour intégrés les conventions </a:t>
                </a:r>
              </a:p>
              <a:p>
                <a:pPr marL="1085850" lvl="2" indent="-171450">
                  <a:buFont typeface="Arial" panose="020B0604020202020204" pitchFamily="34" charset="0"/>
                  <a:buChar char="•"/>
                </a:pPr>
                <a:r>
                  <a:rPr lang="fr-FR" dirty="0"/>
                  <a:t>Pitch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</m:d>
                  </m:oMath>
                </a14:m>
                <a:endParaRPr lang="fr-FR" b="0" dirty="0"/>
              </a:p>
              <a:p>
                <a:pPr marL="1085850" lvl="2" indent="-171450">
                  <a:buFont typeface="Arial" panose="020B0604020202020204" pitchFamily="34" charset="0"/>
                  <a:buChar char="•"/>
                </a:pPr>
                <a:r>
                  <a:rPr lang="fr-FR" dirty="0"/>
                  <a:t>Ordre des rotations</a:t>
                </a:r>
              </a:p>
              <a:p>
                <a:pPr marL="1085850" lvl="2" indent="-171450">
                  <a:buFont typeface="Arial" panose="020B0604020202020204" pitchFamily="34" charset="0"/>
                  <a:buChar char="•"/>
                </a:pPr>
                <a:r>
                  <a:rPr lang="fr-FR" dirty="0"/>
                  <a:t>… </a:t>
                </a:r>
              </a:p>
              <a:p>
                <a:endParaRPr lang="fr-FR" dirty="0"/>
              </a:p>
              <a:p>
                <a:endParaRPr lang="fr-FR" dirty="0"/>
              </a:p>
              <a:p>
                <a:r>
                  <a:rPr lang="fr-FR" dirty="0"/>
                  <a:t>Interpolation </a:t>
                </a:r>
                <a:r>
                  <a:rPr lang="fr-FR" b="1" dirty="0">
                    <a:solidFill>
                      <a:schemeClr val="accent1"/>
                    </a:solidFill>
                  </a:rPr>
                  <a:t>terme à terme </a:t>
                </a:r>
                <a:r>
                  <a:rPr lang="fr-FR" dirty="0"/>
                  <a:t>de la méthode de représentation des quaternions et matrices de rotation : 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fr-FR" b="1" dirty="0">
                    <a:solidFill>
                      <a:schemeClr val="accent1"/>
                    </a:solidFill>
                  </a:rPr>
                  <a:t>Effet de normalisation 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fr-FR" b="1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fr-FR" b="1" dirty="0"/>
              </a:p>
              <a:p>
                <a:r>
                  <a:rPr lang="fr-FR" dirty="0"/>
                  <a:t>Interpolation des vecteurs de rotation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fr-FR" dirty="0"/>
                  <a:t>Plusieurs soucis numériques dans la méthode</a:t>
                </a:r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fr-FR" dirty="0"/>
                  <a:t>Problème des effets modulo (rotation de 360° ou 0° identiques mais n’ont pas la même représentation).</a:t>
                </a:r>
              </a:p>
            </p:txBody>
          </p:sp>
        </mc:Choice>
        <mc:Fallback xmlns="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BDAB1CA2-2F16-4DBC-8D4E-98013DF3E3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7818" y="1108363"/>
                <a:ext cx="5242898" cy="3537527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E2EF82E8-7227-48F7-9A52-F92C7F1193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726F9-5BBD-EE44-B164-D1545ED0EAE9}" type="slidenum">
              <a:rPr lang="fr-FR" smtClean="0"/>
              <a:t>16</a:t>
            </a:fld>
            <a:endParaRPr lang="fr-FR" dirty="0"/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9ECDE6B7-8065-4A65-82F3-11FBAFC805A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fr-FR" dirty="0"/>
              <a:t>Comment ? </a:t>
            </a:r>
          </a:p>
        </p:txBody>
      </p:sp>
      <p:grpSp>
        <p:nvGrpSpPr>
          <p:cNvPr id="24" name="Groupe 23">
            <a:extLst>
              <a:ext uri="{FF2B5EF4-FFF2-40B4-BE49-F238E27FC236}">
                <a16:creationId xmlns:a16="http://schemas.microsoft.com/office/drawing/2014/main" id="{929352DC-76DB-4C7A-BD20-2F5E7CCE7B2F}"/>
              </a:ext>
            </a:extLst>
          </p:cNvPr>
          <p:cNvGrpSpPr/>
          <p:nvPr/>
        </p:nvGrpSpPr>
        <p:grpSpPr>
          <a:xfrm>
            <a:off x="4991445" y="783944"/>
            <a:ext cx="2712442" cy="1574602"/>
            <a:chOff x="4917342" y="830186"/>
            <a:chExt cx="2712442" cy="1574602"/>
          </a:xfrm>
        </p:grpSpPr>
        <p:grpSp>
          <p:nvGrpSpPr>
            <p:cNvPr id="22" name="Groupe 21">
              <a:extLst>
                <a:ext uri="{FF2B5EF4-FFF2-40B4-BE49-F238E27FC236}">
                  <a16:creationId xmlns:a16="http://schemas.microsoft.com/office/drawing/2014/main" id="{474C79FC-C118-4B82-82D5-07A10D0F9B51}"/>
                </a:ext>
              </a:extLst>
            </p:cNvPr>
            <p:cNvGrpSpPr/>
            <p:nvPr/>
          </p:nvGrpSpPr>
          <p:grpSpPr>
            <a:xfrm>
              <a:off x="5213755" y="914400"/>
              <a:ext cx="2416029" cy="1490388"/>
              <a:chOff x="4639112" y="1003794"/>
              <a:chExt cx="2416029" cy="1490388"/>
            </a:xfrm>
          </p:grpSpPr>
          <p:cxnSp>
            <p:nvCxnSpPr>
              <p:cNvPr id="8" name="Connecteur droit avec flèche 7">
                <a:extLst>
                  <a:ext uri="{FF2B5EF4-FFF2-40B4-BE49-F238E27FC236}">
                    <a16:creationId xmlns:a16="http://schemas.microsoft.com/office/drawing/2014/main" id="{61F7B8C6-9EBE-450A-BF40-90409ACA76C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06224" y="1887523"/>
                <a:ext cx="234891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Connecteur droit 9">
                <a:extLst>
                  <a:ext uri="{FF2B5EF4-FFF2-40B4-BE49-F238E27FC236}">
                    <a16:creationId xmlns:a16="http://schemas.microsoft.com/office/drawing/2014/main" id="{44A3D212-E87E-4075-8CF0-9DC7DA69067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39112" y="1108363"/>
                <a:ext cx="2416029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1" name="Forme libre : forme 20">
                <a:extLst>
                  <a:ext uri="{FF2B5EF4-FFF2-40B4-BE49-F238E27FC236}">
                    <a16:creationId xmlns:a16="http://schemas.microsoft.com/office/drawing/2014/main" id="{11B61B8A-D02F-4017-9F79-5A3BD3CF2D49}"/>
                  </a:ext>
                </a:extLst>
              </p:cNvPr>
              <p:cNvSpPr/>
              <p:nvPr/>
            </p:nvSpPr>
            <p:spPr>
              <a:xfrm>
                <a:off x="5066950" y="1003794"/>
                <a:ext cx="1904301" cy="1490388"/>
              </a:xfrm>
              <a:custGeom>
                <a:avLst/>
                <a:gdLst>
                  <a:gd name="connsiteX0" fmla="*/ 0 w 1904301"/>
                  <a:gd name="connsiteY0" fmla="*/ 1443342 h 1490388"/>
                  <a:gd name="connsiteX1" fmla="*/ 914400 w 1904301"/>
                  <a:gd name="connsiteY1" fmla="*/ 436 h 1490388"/>
                  <a:gd name="connsiteX2" fmla="*/ 1644243 w 1904301"/>
                  <a:gd name="connsiteY2" fmla="*/ 1292340 h 1490388"/>
                  <a:gd name="connsiteX3" fmla="*/ 1904301 w 1904301"/>
                  <a:gd name="connsiteY3" fmla="*/ 1485287 h 1490388"/>
                  <a:gd name="connsiteX4" fmla="*/ 1904301 w 1904301"/>
                  <a:gd name="connsiteY4" fmla="*/ 1485287 h 14903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4301" h="1490388">
                    <a:moveTo>
                      <a:pt x="0" y="1443342"/>
                    </a:moveTo>
                    <a:cubicBezTo>
                      <a:pt x="320180" y="734472"/>
                      <a:pt x="640360" y="25603"/>
                      <a:pt x="914400" y="436"/>
                    </a:cubicBezTo>
                    <a:cubicBezTo>
                      <a:pt x="1188440" y="-24731"/>
                      <a:pt x="1479260" y="1044865"/>
                      <a:pt x="1644243" y="1292340"/>
                    </a:cubicBezTo>
                    <a:cubicBezTo>
                      <a:pt x="1809226" y="1539815"/>
                      <a:pt x="1904301" y="1485287"/>
                      <a:pt x="1904301" y="1485287"/>
                    </a:cubicBezTo>
                    <a:lnTo>
                      <a:pt x="1904301" y="1485287"/>
                    </a:lnTo>
                  </a:path>
                </a:pathLst>
              </a:custGeom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4" name="Ellipse 13">
                <a:extLst>
                  <a:ext uri="{FF2B5EF4-FFF2-40B4-BE49-F238E27FC236}">
                    <a16:creationId xmlns:a16="http://schemas.microsoft.com/office/drawing/2014/main" id="{F467E128-2C42-4C71-A8AB-38854A0742FB}"/>
                  </a:ext>
                </a:extLst>
              </p:cNvPr>
              <p:cNvSpPr/>
              <p:nvPr/>
            </p:nvSpPr>
            <p:spPr>
              <a:xfrm>
                <a:off x="5689133" y="1139959"/>
                <a:ext cx="83890" cy="83890"/>
              </a:xfrm>
              <a:prstGeom prst="ellipse">
                <a:avLst/>
              </a:prstGeom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5" name="Ellipse 14">
                <a:extLst>
                  <a:ext uri="{FF2B5EF4-FFF2-40B4-BE49-F238E27FC236}">
                    <a16:creationId xmlns:a16="http://schemas.microsoft.com/office/drawing/2014/main" id="{3A02C6CE-0B72-4789-8509-A888A585241B}"/>
                  </a:ext>
                </a:extLst>
              </p:cNvPr>
              <p:cNvSpPr/>
              <p:nvPr/>
            </p:nvSpPr>
            <p:spPr>
              <a:xfrm>
                <a:off x="5338193" y="1748988"/>
                <a:ext cx="83890" cy="83890"/>
              </a:xfrm>
              <a:prstGeom prst="ellipse">
                <a:avLst/>
              </a:prstGeom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6" name="Ellipse 15">
                <a:extLst>
                  <a:ext uri="{FF2B5EF4-FFF2-40B4-BE49-F238E27FC236}">
                    <a16:creationId xmlns:a16="http://schemas.microsoft.com/office/drawing/2014/main" id="{0470D0BB-874D-4D70-9414-37B20FC44B98}"/>
                  </a:ext>
                </a:extLst>
              </p:cNvPr>
              <p:cNvSpPr/>
              <p:nvPr/>
            </p:nvSpPr>
            <p:spPr>
              <a:xfrm>
                <a:off x="6161713" y="1139959"/>
                <a:ext cx="83890" cy="83890"/>
              </a:xfrm>
              <a:prstGeom prst="ellipse">
                <a:avLst/>
              </a:prstGeom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7" name="Ellipse 16">
                <a:extLst>
                  <a:ext uri="{FF2B5EF4-FFF2-40B4-BE49-F238E27FC236}">
                    <a16:creationId xmlns:a16="http://schemas.microsoft.com/office/drawing/2014/main" id="{FF657F9B-3533-43C9-A322-BBBC422019AF}"/>
                  </a:ext>
                </a:extLst>
              </p:cNvPr>
              <p:cNvSpPr/>
              <p:nvPr/>
            </p:nvSpPr>
            <p:spPr>
              <a:xfrm>
                <a:off x="6411983" y="1660639"/>
                <a:ext cx="83890" cy="83890"/>
              </a:xfrm>
              <a:prstGeom prst="ellipse">
                <a:avLst/>
              </a:prstGeom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8" name="Ellipse 17">
                <a:extLst>
                  <a:ext uri="{FF2B5EF4-FFF2-40B4-BE49-F238E27FC236}">
                    <a16:creationId xmlns:a16="http://schemas.microsoft.com/office/drawing/2014/main" id="{FC70A112-728F-4D37-8D39-EB6D4064D967}"/>
                  </a:ext>
                </a:extLst>
              </p:cNvPr>
              <p:cNvSpPr/>
              <p:nvPr/>
            </p:nvSpPr>
            <p:spPr>
              <a:xfrm>
                <a:off x="5118682" y="2203729"/>
                <a:ext cx="83890" cy="83890"/>
              </a:xfrm>
              <a:prstGeom prst="ellipse">
                <a:avLst/>
              </a:prstGeom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ZoneTexte 22">
                  <a:extLst>
                    <a:ext uri="{FF2B5EF4-FFF2-40B4-BE49-F238E27FC236}">
                      <a16:creationId xmlns:a16="http://schemas.microsoft.com/office/drawing/2014/main" id="{A3D77E97-BE02-451F-BE93-715C9DC7FB93}"/>
                    </a:ext>
                  </a:extLst>
                </p:cNvPr>
                <p:cNvSpPr txBox="1"/>
                <p:nvPr/>
              </p:nvSpPr>
              <p:spPr>
                <a:xfrm>
                  <a:off x="4917342" y="830186"/>
                  <a:ext cx="346743" cy="362391"/>
                </a:xfrm>
                <a:prstGeom prst="rect">
                  <a:avLst/>
                </a:prstGeom>
              </p:spPr>
              <p:txBody>
                <a:bodyPr vert="horz" wrap="none" lIns="91440" tIns="45720" rIns="91440" bIns="45720" rtlCol="0" anchor="ctr">
                  <a:no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sz="10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Π</m:t>
                        </m:r>
                      </m:oMath>
                    </m:oMathPara>
                  </a14:m>
                  <a:endParaRPr lang="fr-FR" sz="1000" b="0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23" name="ZoneTexte 22">
                  <a:extLst>
                    <a:ext uri="{FF2B5EF4-FFF2-40B4-BE49-F238E27FC236}">
                      <a16:creationId xmlns:a16="http://schemas.microsoft.com/office/drawing/2014/main" id="{A3D77E97-BE02-451F-BE93-715C9DC7FB9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17342" y="830186"/>
                  <a:ext cx="346743" cy="362391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5" name="Forme libre : forme 24">
            <a:extLst>
              <a:ext uri="{FF2B5EF4-FFF2-40B4-BE49-F238E27FC236}">
                <a16:creationId xmlns:a16="http://schemas.microsoft.com/office/drawing/2014/main" id="{AD9BA6CD-FEB5-4818-BDE3-9C80929BF1C2}"/>
              </a:ext>
            </a:extLst>
          </p:cNvPr>
          <p:cNvSpPr/>
          <p:nvPr/>
        </p:nvSpPr>
        <p:spPr>
          <a:xfrm>
            <a:off x="2634143" y="1702965"/>
            <a:ext cx="2600587" cy="287986"/>
          </a:xfrm>
          <a:custGeom>
            <a:avLst/>
            <a:gdLst>
              <a:gd name="connsiteX0" fmla="*/ 0 w 2600587"/>
              <a:gd name="connsiteY0" fmla="*/ 268448 h 287986"/>
              <a:gd name="connsiteX1" fmla="*/ 1350628 w 2600587"/>
              <a:gd name="connsiteY1" fmla="*/ 260059 h 287986"/>
              <a:gd name="connsiteX2" fmla="*/ 2600587 w 2600587"/>
              <a:gd name="connsiteY2" fmla="*/ 0 h 287986"/>
              <a:gd name="connsiteX3" fmla="*/ 2600587 w 2600587"/>
              <a:gd name="connsiteY3" fmla="*/ 0 h 287986"/>
              <a:gd name="connsiteX4" fmla="*/ 2600587 w 2600587"/>
              <a:gd name="connsiteY4" fmla="*/ 0 h 287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00587" h="287986">
                <a:moveTo>
                  <a:pt x="0" y="268448"/>
                </a:moveTo>
                <a:cubicBezTo>
                  <a:pt x="458598" y="286624"/>
                  <a:pt x="917197" y="304800"/>
                  <a:pt x="1350628" y="260059"/>
                </a:cubicBezTo>
                <a:cubicBezTo>
                  <a:pt x="1784059" y="215318"/>
                  <a:pt x="2600587" y="0"/>
                  <a:pt x="2600587" y="0"/>
                </a:cubicBezTo>
                <a:lnTo>
                  <a:pt x="2600587" y="0"/>
                </a:lnTo>
                <a:lnTo>
                  <a:pt x="2600587" y="0"/>
                </a:ln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31" name="Groupe 30">
            <a:extLst>
              <a:ext uri="{FF2B5EF4-FFF2-40B4-BE49-F238E27FC236}">
                <a16:creationId xmlns:a16="http://schemas.microsoft.com/office/drawing/2014/main" id="{9D2A9217-5E07-4714-8479-4CD5D0661322}"/>
              </a:ext>
            </a:extLst>
          </p:cNvPr>
          <p:cNvGrpSpPr/>
          <p:nvPr/>
        </p:nvGrpSpPr>
        <p:grpSpPr>
          <a:xfrm>
            <a:off x="6146329" y="2686377"/>
            <a:ext cx="1912690" cy="1713347"/>
            <a:chOff x="6146329" y="2686377"/>
            <a:chExt cx="1912690" cy="1713347"/>
          </a:xfrm>
        </p:grpSpPr>
        <p:cxnSp>
          <p:nvCxnSpPr>
            <p:cNvPr id="27" name="Connecteur droit avec flèche 26">
              <a:extLst>
                <a:ext uri="{FF2B5EF4-FFF2-40B4-BE49-F238E27FC236}">
                  <a16:creationId xmlns:a16="http://schemas.microsoft.com/office/drawing/2014/main" id="{C633756A-F5C4-49EE-A56F-C164ABD4C7D6}"/>
                </a:ext>
              </a:extLst>
            </p:cNvPr>
            <p:cNvCxnSpPr/>
            <p:nvPr/>
          </p:nvCxnSpPr>
          <p:spPr>
            <a:xfrm>
              <a:off x="6146329" y="4247324"/>
              <a:ext cx="191269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cteur droit avec flèche 27">
              <a:extLst>
                <a:ext uri="{FF2B5EF4-FFF2-40B4-BE49-F238E27FC236}">
                  <a16:creationId xmlns:a16="http://schemas.microsoft.com/office/drawing/2014/main" id="{1A390B98-9126-4165-8917-349A367227A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98729" y="2686377"/>
              <a:ext cx="0" cy="171334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3" name="Connecteur droit avec flèche 32">
            <a:extLst>
              <a:ext uri="{FF2B5EF4-FFF2-40B4-BE49-F238E27FC236}">
                <a16:creationId xmlns:a16="http://schemas.microsoft.com/office/drawing/2014/main" id="{8BCF8763-335F-4E68-B802-BD369DBC296E}"/>
              </a:ext>
            </a:extLst>
          </p:cNvPr>
          <p:cNvCxnSpPr/>
          <p:nvPr/>
        </p:nvCxnSpPr>
        <p:spPr>
          <a:xfrm flipV="1">
            <a:off x="6298729" y="3263317"/>
            <a:ext cx="437631" cy="98400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4" name="Connecteur droit avec flèche 33">
            <a:extLst>
              <a:ext uri="{FF2B5EF4-FFF2-40B4-BE49-F238E27FC236}">
                <a16:creationId xmlns:a16="http://schemas.microsoft.com/office/drawing/2014/main" id="{B5CA179A-C961-4584-93EC-8185BFCB83F6}"/>
              </a:ext>
            </a:extLst>
          </p:cNvPr>
          <p:cNvCxnSpPr>
            <a:cxnSpLocks/>
          </p:cNvCxnSpPr>
          <p:nvPr/>
        </p:nvCxnSpPr>
        <p:spPr>
          <a:xfrm>
            <a:off x="6298298" y="4247324"/>
            <a:ext cx="754775" cy="75044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41" name="Ellipse 40">
            <a:extLst>
              <a:ext uri="{FF2B5EF4-FFF2-40B4-BE49-F238E27FC236}">
                <a16:creationId xmlns:a16="http://schemas.microsoft.com/office/drawing/2014/main" id="{0C2DEC00-93C3-45A3-96B9-B481AA287E1C}"/>
              </a:ext>
            </a:extLst>
          </p:cNvPr>
          <p:cNvSpPr/>
          <p:nvPr/>
        </p:nvSpPr>
        <p:spPr>
          <a:xfrm>
            <a:off x="6694415" y="3221372"/>
            <a:ext cx="83890" cy="83890"/>
          </a:xfrm>
          <a:prstGeom prst="ellipse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Ellipse 41">
            <a:extLst>
              <a:ext uri="{FF2B5EF4-FFF2-40B4-BE49-F238E27FC236}">
                <a16:creationId xmlns:a16="http://schemas.microsoft.com/office/drawing/2014/main" id="{EDBDECE2-B7BF-485C-89C9-6C1E67795685}"/>
              </a:ext>
            </a:extLst>
          </p:cNvPr>
          <p:cNvSpPr/>
          <p:nvPr/>
        </p:nvSpPr>
        <p:spPr>
          <a:xfrm>
            <a:off x="6694415" y="3219045"/>
            <a:ext cx="83890" cy="83890"/>
          </a:xfrm>
          <a:prstGeom prst="ellipse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4" name="Connecteur droit 43">
            <a:extLst>
              <a:ext uri="{FF2B5EF4-FFF2-40B4-BE49-F238E27FC236}">
                <a16:creationId xmlns:a16="http://schemas.microsoft.com/office/drawing/2014/main" id="{BD82FFEF-30B9-45FF-920F-F90A40E6ECA0}"/>
              </a:ext>
            </a:extLst>
          </p:cNvPr>
          <p:cNvCxnSpPr>
            <a:cxnSpLocks/>
          </p:cNvCxnSpPr>
          <p:nvPr/>
        </p:nvCxnSpPr>
        <p:spPr>
          <a:xfrm>
            <a:off x="6736360" y="3263317"/>
            <a:ext cx="324369" cy="1734451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8" name="Arc 47">
            <a:extLst>
              <a:ext uri="{FF2B5EF4-FFF2-40B4-BE49-F238E27FC236}">
                <a16:creationId xmlns:a16="http://schemas.microsoft.com/office/drawing/2014/main" id="{D51FD67B-2BF0-495B-8503-DA95D6103A2B}"/>
              </a:ext>
            </a:extLst>
          </p:cNvPr>
          <p:cNvSpPr/>
          <p:nvPr/>
        </p:nvSpPr>
        <p:spPr>
          <a:xfrm>
            <a:off x="5220908" y="3171604"/>
            <a:ext cx="2151440" cy="2151440"/>
          </a:xfrm>
          <a:prstGeom prst="arc">
            <a:avLst>
              <a:gd name="adj1" fmla="val 17641542"/>
              <a:gd name="adj2" fmla="val 2678384"/>
            </a:avLst>
          </a:prstGeom>
          <a:ln w="9525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68452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7.40741E-7 L 0.03542 0.33734 " pathEditMode="relative" rAng="0" ptsTypes="AA">
                                      <p:cBhvr>
                                        <p:cTn id="50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71" y="16852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7 -0.00062 C 0.01615 0.01667 0.02969 0.03364 0.04254 0.06142 C 0.05209 0.08519 0.06181 0.11389 0.0658 0.14815 C 0.06875 0.17562 0.06927 0.21512 0.06389 0.25031 C 0.05955 0.27932 0.05625 0.28673 0.05122 0.30124 C 0.04636 0.31512 0.03507 0.33549 0.03455 0.3392 " pathEditMode="relative" rAng="0" ptsTypes="AAAAAA">
                                      <p:cBhvr>
                                        <p:cTn id="55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03" y="16975"/>
                                    </p:animMotion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41" grpId="0" animBg="1"/>
      <p:bldP spid="41" grpId="1" animBg="1"/>
      <p:bldP spid="42" grpId="0" animBg="1"/>
      <p:bldP spid="42" grpId="1" animBg="1"/>
      <p:bldP spid="4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5CDA269-E36A-42A4-9C86-718AC31CD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L’interpolation d’orientation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883F0A9D-C040-476F-93BA-F26574A1761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r>
                  <a:rPr lang="fr-FR" sz="1200" b="1" dirty="0"/>
                  <a:t>Forme polynômiale : 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fr-FR" dirty="0"/>
                  <a:t>Avantages : </a:t>
                </a:r>
              </a:p>
              <a:p>
                <a:pPr marL="628650" lvl="1" indent="-171450">
                  <a:buFont typeface="Courier New" panose="02070309020205020404" pitchFamily="49" charset="0"/>
                  <a:buChar char="o"/>
                </a:pPr>
                <a:r>
                  <a:rPr lang="fr-FR" dirty="0"/>
                  <a:t>Ecriture simple, </a:t>
                </a:r>
              </a:p>
              <a:p>
                <a:pPr marL="628650" lvl="1" indent="-171450">
                  <a:buFont typeface="Courier New" panose="02070309020205020404" pitchFamily="49" charset="0"/>
                  <a:buChar char="o"/>
                </a:pPr>
                <a:r>
                  <a:rPr lang="fr-FR" dirty="0"/>
                  <a:t>Dérivée(s) simple(s) à obtenir, </a:t>
                </a:r>
              </a:p>
              <a:p>
                <a:pPr marL="628650" lvl="1" indent="-171450">
                  <a:buFont typeface="Courier New" panose="02070309020205020404" pitchFamily="49" charset="0"/>
                  <a:buChar char="o"/>
                </a:pPr>
                <a:endParaRPr lang="fr-FR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fr-FR" dirty="0"/>
                  <a:t>Méthodes connues : </a:t>
                </a:r>
              </a:p>
              <a:p>
                <a:pPr marL="628650" lvl="1" indent="-171450">
                  <a:buFont typeface="Courier New" panose="02070309020205020404" pitchFamily="49" charset="0"/>
                  <a:buChar char="o"/>
                </a:pPr>
                <a:r>
                  <a:rPr lang="fr-FR" dirty="0" err="1"/>
                  <a:t>Splines</a:t>
                </a:r>
                <a:endParaRPr lang="fr-FR" dirty="0"/>
              </a:p>
              <a:p>
                <a:pPr marL="628650" lvl="1" indent="-171450">
                  <a:buFont typeface="Courier New" panose="02070309020205020404" pitchFamily="49" charset="0"/>
                  <a:buChar char="o"/>
                </a:pPr>
                <a:r>
                  <a:rPr lang="fr-FR" dirty="0"/>
                  <a:t>Polynôme de Lagrange</a:t>
                </a:r>
              </a:p>
              <a:p>
                <a:pPr marL="628650" lvl="1" indent="-171450">
                  <a:buFont typeface="Courier New" panose="02070309020205020404" pitchFamily="49" charset="0"/>
                  <a:buChar char="o"/>
                </a:pPr>
                <a:r>
                  <a:rPr lang="fr-FR" dirty="0"/>
                  <a:t>Polynômes d’Hermite</a:t>
                </a:r>
              </a:p>
              <a:p>
                <a:pPr marL="628650" lvl="1" indent="-171450">
                  <a:buFont typeface="Courier New" panose="02070309020205020404" pitchFamily="49" charset="0"/>
                  <a:buChar char="o"/>
                </a:pPr>
                <a:r>
                  <a:rPr lang="fr-FR" dirty="0"/>
                  <a:t>Courbes de Béziers</a:t>
                </a:r>
              </a:p>
              <a:p>
                <a:pPr marL="628650" lvl="1" indent="-171450">
                  <a:buFont typeface="Courier New" panose="02070309020205020404" pitchFamily="49" charset="0"/>
                  <a:buChar char="o"/>
                </a:pPr>
                <a:endParaRPr lang="fr-FR" dirty="0"/>
              </a:p>
              <a:p>
                <a:pPr marL="628650" lvl="1" indent="-171450">
                  <a:buFont typeface="Courier New" panose="02070309020205020404" pitchFamily="49" charset="0"/>
                  <a:buChar char="o"/>
                </a:pPr>
                <a:endParaRPr lang="fr-FR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fr-FR" dirty="0"/>
                  <a:t>Les courbes de Béziers : </a:t>
                </a:r>
              </a:p>
              <a:p>
                <a:pPr marL="628650" lvl="1" indent="-171450">
                  <a:buFont typeface="Courier New" panose="02070309020205020404" pitchFamily="49" charset="0"/>
                  <a:buChar char="o"/>
                </a:pPr>
                <a:r>
                  <a:rPr lang="fr-FR" dirty="0"/>
                  <a:t>Possibilité de les construire de manière itérative avec des points intermédiaires  </a:t>
                </a:r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1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1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fr-FR" sz="11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fr-FR" sz="11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11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fr-FR" sz="1100" b="0" i="1" smtClean="0">
                          <a:latin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lang="fr-FR" sz="1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1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sz="11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fr-FR" sz="1100" i="1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fr-FR" sz="1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100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fr-FR" sz="11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fr-FR" sz="11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sz="1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1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sz="11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fr-FR" sz="11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fr-FR" sz="1100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fr-FR" dirty="0"/>
              </a:p>
              <a:p>
                <a:pPr marL="628650" lvl="1" indent="-171450">
                  <a:buFont typeface="Courier New" panose="02070309020205020404" pitchFamily="49" charset="0"/>
                  <a:buChar char="o"/>
                </a:pPr>
                <a:endParaRPr lang="fr-FR" dirty="0"/>
              </a:p>
              <a:p>
                <a:pPr marL="628650" lvl="1" indent="-171450">
                  <a:buFont typeface="Courier New" panose="02070309020205020404" pitchFamily="49" charset="0"/>
                  <a:buChar char="o"/>
                </a:pPr>
                <a:r>
                  <a:rPr lang="fr-FR" dirty="0"/>
                  <a:t>Possibilité de les construire à partir des points de contrôle et des polynômes de Bernstein </a:t>
                </a:r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100" b="0" i="1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fr-FR" sz="11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1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fr-FR" sz="11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fr-FR" sz="11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fr-FR" sz="11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fr-FR" sz="11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fr-FR" sz="11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Sup>
                            <m:sSubSupPr>
                              <m:ctrlPr>
                                <a:rPr lang="fr-FR" sz="11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fr-FR" sz="11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fr-FR" sz="11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fr-FR" sz="11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bSup>
                          <m:d>
                            <m:dPr>
                              <m:ctrlPr>
                                <a:rPr lang="fr-FR" sz="11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11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sSub>
                            <m:sSubPr>
                              <m:ctrlPr>
                                <a:rPr lang="fr-FR" sz="11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1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fr-FR" sz="11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fr-FR" sz="1100" dirty="0"/>
              </a:p>
            </p:txBody>
          </p:sp>
        </mc:Choice>
        <mc:Fallback xmlns="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883F0A9D-C040-476F-93BA-F26574A1761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t="-345" b="-2586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D4E7848-87B5-4BF8-BB4A-26ED75AE6E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726F9-5BBD-EE44-B164-D1545ED0EAE9}" type="slidenum">
              <a:rPr lang="fr-FR" smtClean="0"/>
              <a:t>17</a:t>
            </a:fld>
            <a:endParaRPr lang="fr-FR" dirty="0"/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6A494D51-98F0-4A97-B524-10320CBFFD6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fr-FR" dirty="0"/>
              <a:t>Les méthodes classiques d’interpolation</a:t>
            </a:r>
          </a:p>
        </p:txBody>
      </p:sp>
      <p:grpSp>
        <p:nvGrpSpPr>
          <p:cNvPr id="26" name="Groupe 25">
            <a:extLst>
              <a:ext uri="{FF2B5EF4-FFF2-40B4-BE49-F238E27FC236}">
                <a16:creationId xmlns:a16="http://schemas.microsoft.com/office/drawing/2014/main" id="{7DA1BCD2-6020-4928-ADFF-32415300CA0F}"/>
              </a:ext>
            </a:extLst>
          </p:cNvPr>
          <p:cNvGrpSpPr/>
          <p:nvPr/>
        </p:nvGrpSpPr>
        <p:grpSpPr>
          <a:xfrm>
            <a:off x="2340422" y="2435728"/>
            <a:ext cx="2898791" cy="209725"/>
            <a:chOff x="2340422" y="2435728"/>
            <a:chExt cx="2898791" cy="209725"/>
          </a:xfrm>
        </p:grpSpPr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C651BFE6-96E8-46BC-87D7-F1174406A18E}"/>
                </a:ext>
              </a:extLst>
            </p:cNvPr>
            <p:cNvSpPr txBox="1"/>
            <p:nvPr/>
          </p:nvSpPr>
          <p:spPr>
            <a:xfrm>
              <a:off x="2789628" y="2435728"/>
              <a:ext cx="2449585" cy="209725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noAutofit/>
            </a:bodyPr>
            <a:lstStyle/>
            <a:p>
              <a:r>
                <a:rPr lang="fr-FR" sz="1000" b="0" dirty="0"/>
                <a:t>Contraintes sur les valeurs de la fonction</a:t>
              </a:r>
            </a:p>
          </p:txBody>
        </p:sp>
        <p:cxnSp>
          <p:nvCxnSpPr>
            <p:cNvPr id="21" name="Connecteur droit avec flèche 20">
              <a:extLst>
                <a:ext uri="{FF2B5EF4-FFF2-40B4-BE49-F238E27FC236}">
                  <a16:creationId xmlns:a16="http://schemas.microsoft.com/office/drawing/2014/main" id="{75A47FD9-90A9-463C-AB6E-975EAF1DDF62}"/>
                </a:ext>
              </a:extLst>
            </p:cNvPr>
            <p:cNvCxnSpPr>
              <a:cxnSpLocks/>
            </p:cNvCxnSpPr>
            <p:nvPr/>
          </p:nvCxnSpPr>
          <p:spPr>
            <a:xfrm>
              <a:off x="2340422" y="2540590"/>
              <a:ext cx="44920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e 24">
            <a:extLst>
              <a:ext uri="{FF2B5EF4-FFF2-40B4-BE49-F238E27FC236}">
                <a16:creationId xmlns:a16="http://schemas.microsoft.com/office/drawing/2014/main" id="{5DD19F35-47CE-43C5-8C4A-7D46141482C0}"/>
              </a:ext>
            </a:extLst>
          </p:cNvPr>
          <p:cNvGrpSpPr/>
          <p:nvPr/>
        </p:nvGrpSpPr>
        <p:grpSpPr>
          <a:xfrm>
            <a:off x="2271583" y="2629691"/>
            <a:ext cx="4686804" cy="209725"/>
            <a:chOff x="2271583" y="2629691"/>
            <a:chExt cx="4686804" cy="209725"/>
          </a:xfrm>
        </p:grpSpPr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799539B0-1862-4744-892A-38F783E83C47}"/>
                </a:ext>
              </a:extLst>
            </p:cNvPr>
            <p:cNvSpPr txBox="1"/>
            <p:nvPr/>
          </p:nvSpPr>
          <p:spPr>
            <a:xfrm>
              <a:off x="2806514" y="2629691"/>
              <a:ext cx="4151873" cy="209725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noAutofit/>
            </a:bodyPr>
            <a:lstStyle/>
            <a:p>
              <a:r>
                <a:rPr lang="fr-FR" sz="1000" b="0" dirty="0"/>
                <a:t>Contraintes sur les valeurs de la fonction et des dérivées de la fonction</a:t>
              </a:r>
            </a:p>
          </p:txBody>
        </p:sp>
        <p:cxnSp>
          <p:nvCxnSpPr>
            <p:cNvPr id="23" name="Connecteur droit avec flèche 22">
              <a:extLst>
                <a:ext uri="{FF2B5EF4-FFF2-40B4-BE49-F238E27FC236}">
                  <a16:creationId xmlns:a16="http://schemas.microsoft.com/office/drawing/2014/main" id="{8635463B-35D2-49BC-97C2-FC442E94D05B}"/>
                </a:ext>
              </a:extLst>
            </p:cNvPr>
            <p:cNvCxnSpPr>
              <a:cxnSpLocks/>
            </p:cNvCxnSpPr>
            <p:nvPr/>
          </p:nvCxnSpPr>
          <p:spPr>
            <a:xfrm>
              <a:off x="2271583" y="2734553"/>
              <a:ext cx="53493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" name="Image 10">
            <a:extLst>
              <a:ext uri="{FF2B5EF4-FFF2-40B4-BE49-F238E27FC236}">
                <a16:creationId xmlns:a16="http://schemas.microsoft.com/office/drawing/2014/main" id="{BC817883-5CA8-4013-808B-3EFC0CFA55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6050" y="205979"/>
            <a:ext cx="4458243" cy="3343682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C1FFE7C8-0B2D-4F2C-9820-CCCD7F085F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76049" y="205979"/>
            <a:ext cx="4458243" cy="3343682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74D356DF-0AC8-4A48-9741-B682064C39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77412" y="205979"/>
            <a:ext cx="4455516" cy="3341637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D6E31F73-3725-4A87-B9D2-800AC438C5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76048" y="208024"/>
            <a:ext cx="4455516" cy="334163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ZoneTexte 26">
                <a:extLst>
                  <a:ext uri="{FF2B5EF4-FFF2-40B4-BE49-F238E27FC236}">
                    <a16:creationId xmlns:a16="http://schemas.microsoft.com/office/drawing/2014/main" id="{46922841-CA05-41E7-9895-0904B6F9E0DB}"/>
                  </a:ext>
                </a:extLst>
              </p:cNvPr>
              <p:cNvSpPr txBox="1"/>
              <p:nvPr/>
            </p:nvSpPr>
            <p:spPr>
              <a:xfrm>
                <a:off x="5023018" y="4280788"/>
                <a:ext cx="2000250" cy="409652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ctr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FR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fr-FR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fr-FR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  <m:d>
                        <m:dPr>
                          <m:ctrlPr>
                            <a:rPr lang="fr-FR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fr-FR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fr-FR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sz="1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fr-FR" sz="1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mr>
                            <m:mr>
                              <m:e>
                                <m:r>
                                  <a:rPr lang="fr-FR" sz="1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</m:m>
                        </m:e>
                      </m:d>
                      <m:sSup>
                        <m:sSupPr>
                          <m:ctrlPr>
                            <a:rPr lang="fr-FR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fr-FR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  <m:sSup>
                        <m:sSupPr>
                          <m:ctrlPr>
                            <a:rPr lang="fr-FR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fr-FR" sz="1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1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fr-FR" sz="1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  <m:sup>
                          <m:r>
                            <a:rPr lang="fr-FR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fr-FR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</m:oMath>
                  </m:oMathPara>
                </a14:m>
                <a:endParaRPr lang="fr-FR" sz="10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" name="ZoneTexte 26">
                <a:extLst>
                  <a:ext uri="{FF2B5EF4-FFF2-40B4-BE49-F238E27FC236}">
                    <a16:creationId xmlns:a16="http://schemas.microsoft.com/office/drawing/2014/main" id="{46922841-CA05-41E7-9895-0904B6F9E0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3018" y="4280788"/>
                <a:ext cx="2000250" cy="40965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ZoneTexte 27">
                <a:extLst>
                  <a:ext uri="{FF2B5EF4-FFF2-40B4-BE49-F238E27FC236}">
                    <a16:creationId xmlns:a16="http://schemas.microsoft.com/office/drawing/2014/main" id="{27757CCF-399C-41E0-86E2-DB4489A02CEA}"/>
                  </a:ext>
                </a:extLst>
              </p:cNvPr>
              <p:cNvSpPr txBox="1"/>
              <p:nvPr/>
            </p:nvSpPr>
            <p:spPr>
              <a:xfrm>
                <a:off x="5337343" y="3655393"/>
                <a:ext cx="863432" cy="293558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ctr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fr-FR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∈[0;1]</m:t>
                      </m:r>
                    </m:oMath>
                  </m:oMathPara>
                </a14:m>
                <a:endParaRPr lang="fr-FR" sz="10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8" name="ZoneTexte 27">
                <a:extLst>
                  <a:ext uri="{FF2B5EF4-FFF2-40B4-BE49-F238E27FC236}">
                    <a16:creationId xmlns:a16="http://schemas.microsoft.com/office/drawing/2014/main" id="{27757CCF-399C-41E0-86E2-DB4489A02C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7343" y="3655393"/>
                <a:ext cx="863432" cy="29355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77700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A1AC044-AB85-4DDC-A45E-8A59D7AEB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L’interpolation d’orientation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22FD753C-45E2-4968-8C60-1DAA8DE5B1D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fr-FR" b="1" dirty="0">
                    <a:solidFill>
                      <a:schemeClr val="accent1"/>
                    </a:solidFill>
                  </a:rPr>
                  <a:t>S</a:t>
                </a:r>
                <a:r>
                  <a:rPr lang="fr-FR" dirty="0"/>
                  <a:t>pherical </a:t>
                </a:r>
                <a:r>
                  <a:rPr lang="fr-FR" b="1" dirty="0" err="1">
                    <a:solidFill>
                      <a:schemeClr val="accent1"/>
                    </a:solidFill>
                  </a:rPr>
                  <a:t>L</a:t>
                </a:r>
                <a:r>
                  <a:rPr lang="fr-FR" dirty="0" err="1"/>
                  <a:t>inear</a:t>
                </a:r>
                <a:r>
                  <a:rPr lang="fr-FR" dirty="0"/>
                  <a:t> Int</a:t>
                </a:r>
                <a:r>
                  <a:rPr lang="fr-FR" b="1" dirty="0">
                    <a:solidFill>
                      <a:schemeClr val="accent1"/>
                    </a:solidFill>
                  </a:rPr>
                  <a:t>erp</a:t>
                </a:r>
                <a:r>
                  <a:rPr lang="fr-FR" dirty="0"/>
                  <a:t>olation : 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fr-FR" b="1" dirty="0">
                    <a:solidFill>
                      <a:schemeClr val="accent1"/>
                    </a:solidFill>
                  </a:rPr>
                  <a:t>Méthode simple </a:t>
                </a:r>
                <a:r>
                  <a:rPr lang="fr-FR" dirty="0"/>
                  <a:t>pour aller d’une orientation q0 à une orientation q1. 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fr-FR" b="1" dirty="0">
                    <a:solidFill>
                      <a:schemeClr val="accent1"/>
                    </a:solidFill>
                  </a:rPr>
                  <a:t>Conserve la norme</a:t>
                </a:r>
                <a:r>
                  <a:rPr lang="fr-FR" dirty="0"/>
                  <a:t> unitaire du quaternion. 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fr-FR" dirty="0"/>
                  <a:t>Facilement transposable pour s’appliquer pour les matrices. 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fr-FR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fr-FR" dirty="0"/>
                  <a:t>La fonction </a:t>
                </a:r>
                <a:r>
                  <a:rPr lang="fr-FR" dirty="0" err="1"/>
                  <a:t>Slerp</a:t>
                </a:r>
                <a:r>
                  <a:rPr lang="fr-FR" dirty="0"/>
                  <a:t> est définie comme suit 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𝑆𝑙𝑒𝑟𝑝</m:t>
                      </m:r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p>
                        <m:sSup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̅"/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acc>
                              <m:sSub>
                                <m:sSub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fr-FR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fr-FR" dirty="0"/>
              </a:p>
              <a:p>
                <a:r>
                  <a:rPr lang="fr-FR" dirty="0">
                    <a:sym typeface="Wingdings" panose="05000000000000000000" pitchFamily="2" charset="2"/>
                  </a:rPr>
                  <a:t>				 </a:t>
                </a:r>
                <a:r>
                  <a:rPr lang="fr-FR" dirty="0"/>
                  <a:t>Application progressive de la rotation la plus courte pour passer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 dirty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fr-FR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fr-FR" dirty="0"/>
                  <a:t> 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 dirty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fr-FR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fr-FR" dirty="0"/>
                  <a:t>.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̅"/>
                                <m:ctrlP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acc>
                            <m:sSub>
                              <m:sSubPr>
                                <m:ctrlPr>
                                  <a:rPr lang="fr-FR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b="0" i="1" dirty="0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fr-FR" b="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fr-FR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fr-FR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fr-FR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fr-FR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fr-FR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num>
                              <m:den>
                                <m:r>
                                  <a:rPr lang="fr-FR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  <m:r>
                          <a:rPr lang="fr-FR" i="1">
                            <a:latin typeface="Cambria Math" panose="02040503050406030204" pitchFamily="18" charset="0"/>
                          </a:rPr>
                          <m:t>+</m:t>
                        </m:r>
                        <m:func>
                          <m:funcPr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fr-FR" b="1" i="1">
                                <a:latin typeface="Cambria Math" panose="02040503050406030204" pitchFamily="18" charset="0"/>
                              </a:rPr>
                              <m:t>𝒅</m:t>
                            </m:r>
                            <m:r>
                              <m:rPr>
                                <m:sty m:val="p"/>
                              </m:rPr>
                              <a:rPr lang="fr-FR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fr-F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fr-FR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fr-FR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fr-FR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num>
                                  <m:den>
                                    <m:r>
                                      <a:rPr lang="fr-FR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d>
                          </m:e>
                        </m:func>
                      </m:e>
                    </m:func>
                  </m:oMath>
                </a14:m>
                <a:endParaRPr lang="fr-FR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fr-FR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fr-FR" dirty="0"/>
                  <a:t>On peut voir cette fonction comme une courbe de Bézier avec comme seuls points de contrôle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 dirty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fr-FR" i="1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fr-FR" dirty="0"/>
                  <a:t> 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 dirty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fr-FR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fr-FR" dirty="0"/>
                  <a:t>. 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fr-FR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fr-FR" dirty="0"/>
                  <a:t>Expression de la dérivée 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𝑆𝑙𝑒𝑟</m:t>
                      </m:r>
                      <m:sSup>
                        <m:sSup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num>
                            <m:den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func>
                            <m:func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fr-FR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num>
                                    <m:den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𝒅</m:t>
                          </m:r>
                          <m:f>
                            <m:f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num>
                            <m:den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func>
                            <m:func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fr-FR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num>
                                    <m:den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fr-FR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fr-FR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num>
                                    <m:den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d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unc>
                                <m:func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fr-FR" b="1" i="1">
                                      <a:latin typeface="Cambria Math" panose="02040503050406030204" pitchFamily="18" charset="0"/>
                                    </a:rPr>
                                    <m:t>𝒅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fr-FR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num>
                                        <m:den>
                                          <m: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</m:e>
                          </m:func>
                        </m:e>
                      </m:d>
                      <m:f>
                        <m:f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𝜃</m:t>
                          </m:r>
                        </m:num>
                        <m:den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fr-FR" b="1" i="1">
                          <a:latin typeface="Cambria Math" panose="02040503050406030204" pitchFamily="18" charset="0"/>
                        </a:rPr>
                        <m:t>𝒅</m:t>
                      </m:r>
                    </m:oMath>
                  </m:oMathPara>
                </a14:m>
                <a:endParaRPr lang="fr-FR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p>
                        <m:sSup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̅"/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acc>
                              <m:sSub>
                                <m:sSub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fr-FR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</m:e>
                                        <m:sub>
                                          <m: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acc>
                                  <m:sSub>
                                    <m:sSubPr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num>
                        <m:den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𝑆𝑙𝑒𝑟𝑝</m:t>
                      </m:r>
                      <m:d>
                        <m:d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f>
                        <m:f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fr-FR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</m:e>
                                        <m:sub>
                                          <m: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acc>
                                  <m:sSub>
                                    <m:sSubPr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num>
                        <m:den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fr-FR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fr-FR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fr-FR" dirty="0"/>
              </a:p>
            </p:txBody>
          </p:sp>
        </mc:Choice>
        <mc:Fallback xmlns="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22FD753C-45E2-4968-8C60-1DAA8DE5B1D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F7329F1-40A7-42FE-975F-669E59CA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726F9-5BBD-EE44-B164-D1545ED0EAE9}" type="slidenum">
              <a:rPr lang="fr-FR" smtClean="0"/>
              <a:t>18</a:t>
            </a:fld>
            <a:endParaRPr lang="fr-FR" dirty="0"/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410769BE-CFD2-4447-8C6B-A3B2711546B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fr-FR" dirty="0"/>
              <a:t>SLERP</a:t>
            </a:r>
          </a:p>
        </p:txBody>
      </p:sp>
      <p:grpSp>
        <p:nvGrpSpPr>
          <p:cNvPr id="10" name="Groupe 9">
            <a:extLst>
              <a:ext uri="{FF2B5EF4-FFF2-40B4-BE49-F238E27FC236}">
                <a16:creationId xmlns:a16="http://schemas.microsoft.com/office/drawing/2014/main" id="{7487DB0E-1E53-49DC-8804-FECCECF939C0}"/>
              </a:ext>
            </a:extLst>
          </p:cNvPr>
          <p:cNvGrpSpPr/>
          <p:nvPr/>
        </p:nvGrpSpPr>
        <p:grpSpPr>
          <a:xfrm>
            <a:off x="4791076" y="1839038"/>
            <a:ext cx="2661284" cy="641012"/>
            <a:chOff x="4791076" y="1839038"/>
            <a:chExt cx="2661284" cy="641012"/>
          </a:xfrm>
        </p:grpSpPr>
        <p:sp>
          <p:nvSpPr>
            <p:cNvPr id="7" name="Ellipse 6">
              <a:extLst>
                <a:ext uri="{FF2B5EF4-FFF2-40B4-BE49-F238E27FC236}">
                  <a16:creationId xmlns:a16="http://schemas.microsoft.com/office/drawing/2014/main" id="{442ADB12-9421-4229-ACB8-086A6113C6EF}"/>
                </a:ext>
              </a:extLst>
            </p:cNvPr>
            <p:cNvSpPr/>
            <p:nvPr/>
          </p:nvSpPr>
          <p:spPr>
            <a:xfrm>
              <a:off x="4791076" y="2155031"/>
              <a:ext cx="327660" cy="325019"/>
            </a:xfrm>
            <a:prstGeom prst="ellipse">
              <a:avLst/>
            </a:prstGeom>
            <a:noFill/>
            <a:ln w="190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ZoneTexte 7">
                  <a:extLst>
                    <a:ext uri="{FF2B5EF4-FFF2-40B4-BE49-F238E27FC236}">
                      <a16:creationId xmlns:a16="http://schemas.microsoft.com/office/drawing/2014/main" id="{C241D6FD-9D61-4654-A8E6-010A0A8B57A6}"/>
                    </a:ext>
                  </a:extLst>
                </p:cNvPr>
                <p:cNvSpPr txBox="1"/>
                <p:nvPr/>
              </p:nvSpPr>
              <p:spPr>
                <a:xfrm>
                  <a:off x="5303520" y="1839038"/>
                  <a:ext cx="2148840" cy="245704"/>
                </a:xfrm>
                <a:prstGeom prst="rect">
                  <a:avLst/>
                </a:prstGeom>
              </p:spPr>
              <p:txBody>
                <a:bodyPr vert="horz" wrap="none" lIns="91440" tIns="45720" rIns="91440" bIns="45720" rtlCol="0" anchor="ctr">
                  <a:noAutofit/>
                </a:bodyPr>
                <a:lstStyle/>
                <a:p>
                  <a:r>
                    <a:rPr lang="fr-FR" sz="1000" dirty="0"/>
                    <a:t>Quaternion pour passer de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fr-FR" sz="1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0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fr-FR" sz="1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a14:m>
                  <a:r>
                    <a:rPr lang="fr-FR" sz="1000" b="0" dirty="0"/>
                    <a:t> à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fr-FR" sz="1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0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fr-FR" sz="1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a14:m>
                  <a:endParaRPr lang="fr-FR" sz="1000" b="0" dirty="0"/>
                </a:p>
              </p:txBody>
            </p:sp>
          </mc:Choice>
          <mc:Fallback xmlns="">
            <p:sp>
              <p:nvSpPr>
                <p:cNvPr id="8" name="ZoneTexte 7">
                  <a:extLst>
                    <a:ext uri="{FF2B5EF4-FFF2-40B4-BE49-F238E27FC236}">
                      <a16:creationId xmlns:a16="http://schemas.microsoft.com/office/drawing/2014/main" id="{C241D6FD-9D61-4654-A8E6-010A0A8B57A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03520" y="1839038"/>
                  <a:ext cx="2148840" cy="245704"/>
                </a:xfrm>
                <a:prstGeom prst="rect">
                  <a:avLst/>
                </a:prstGeom>
                <a:blipFill>
                  <a:blip r:embed="rId3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Forme libre : forme 8">
              <a:extLst>
                <a:ext uri="{FF2B5EF4-FFF2-40B4-BE49-F238E27FC236}">
                  <a16:creationId xmlns:a16="http://schemas.microsoft.com/office/drawing/2014/main" id="{B3F6F004-C955-4CEA-A6E2-F1DBC1D08F77}"/>
                </a:ext>
              </a:extLst>
            </p:cNvPr>
            <p:cNvSpPr/>
            <p:nvPr/>
          </p:nvSpPr>
          <p:spPr>
            <a:xfrm>
              <a:off x="4998720" y="1941112"/>
              <a:ext cx="327660" cy="177248"/>
            </a:xfrm>
            <a:custGeom>
              <a:avLst/>
              <a:gdLst>
                <a:gd name="connsiteX0" fmla="*/ 327660 w 327660"/>
                <a:gd name="connsiteY0" fmla="*/ 1988 h 177248"/>
                <a:gd name="connsiteX1" fmla="*/ 60960 w 327660"/>
                <a:gd name="connsiteY1" fmla="*/ 24848 h 177248"/>
                <a:gd name="connsiteX2" fmla="*/ 0 w 327660"/>
                <a:gd name="connsiteY2" fmla="*/ 177248 h 177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27660" h="177248">
                  <a:moveTo>
                    <a:pt x="327660" y="1988"/>
                  </a:moveTo>
                  <a:cubicBezTo>
                    <a:pt x="221615" y="-1187"/>
                    <a:pt x="115570" y="-4362"/>
                    <a:pt x="60960" y="24848"/>
                  </a:cubicBezTo>
                  <a:cubicBezTo>
                    <a:pt x="6350" y="54058"/>
                    <a:pt x="3175" y="115653"/>
                    <a:pt x="0" y="177248"/>
                  </a:cubicBezTo>
                </a:path>
              </a:pathLst>
            </a:custGeom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3" name="Arc 12">
            <a:extLst>
              <a:ext uri="{FF2B5EF4-FFF2-40B4-BE49-F238E27FC236}">
                <a16:creationId xmlns:a16="http://schemas.microsoft.com/office/drawing/2014/main" id="{B21980F9-CA3B-4A53-8E5A-792C0B157223}"/>
              </a:ext>
            </a:extLst>
          </p:cNvPr>
          <p:cNvSpPr/>
          <p:nvPr/>
        </p:nvSpPr>
        <p:spPr>
          <a:xfrm rot="918630">
            <a:off x="5369268" y="3665263"/>
            <a:ext cx="798353" cy="432161"/>
          </a:xfrm>
          <a:prstGeom prst="arc">
            <a:avLst>
              <a:gd name="adj1" fmla="val 19096931"/>
              <a:gd name="adj2" fmla="val 5285316"/>
            </a:avLst>
          </a:prstGeom>
          <a:ln>
            <a:headEnd type="none" w="med" len="med"/>
            <a:tailEnd type="arrow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ZoneTexte 14">
                <a:extLst>
                  <a:ext uri="{FF2B5EF4-FFF2-40B4-BE49-F238E27FC236}">
                    <a16:creationId xmlns:a16="http://schemas.microsoft.com/office/drawing/2014/main" id="{63239347-9C87-41FA-80B8-A59C4528E3DC}"/>
                  </a:ext>
                </a:extLst>
              </p:cNvPr>
              <p:cNvSpPr txBox="1"/>
              <p:nvPr/>
            </p:nvSpPr>
            <p:spPr>
              <a:xfrm>
                <a:off x="6012180" y="3894764"/>
                <a:ext cx="884131" cy="2654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11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1100" b="1" i="1" smtClean="0">
                              <a:latin typeface="Cambria Math" panose="02040503050406030204" pitchFamily="18" charset="0"/>
                            </a:rPr>
                            <m:t>𝒅</m:t>
                          </m:r>
                        </m:e>
                        <m:sup>
                          <m:r>
                            <a:rPr lang="fr-FR" sz="11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fr-FR" sz="1100" b="1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fr-FR" sz="1100" b="1" i="1" smtClean="0"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fr-FR" sz="1100" b="1" dirty="0"/>
              </a:p>
            </p:txBody>
          </p:sp>
        </mc:Choice>
        <mc:Fallback xmlns="">
          <p:sp>
            <p:nvSpPr>
              <p:cNvPr id="15" name="ZoneTexte 14">
                <a:extLst>
                  <a:ext uri="{FF2B5EF4-FFF2-40B4-BE49-F238E27FC236}">
                    <a16:creationId xmlns:a16="http://schemas.microsoft.com/office/drawing/2014/main" id="{63239347-9C87-41FA-80B8-A59C4528E3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2180" y="3894764"/>
                <a:ext cx="884131" cy="26545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Arc 15">
            <a:extLst>
              <a:ext uri="{FF2B5EF4-FFF2-40B4-BE49-F238E27FC236}">
                <a16:creationId xmlns:a16="http://schemas.microsoft.com/office/drawing/2014/main" id="{F1E2F4EE-26B6-4379-9B09-F0271011C7F3}"/>
              </a:ext>
            </a:extLst>
          </p:cNvPr>
          <p:cNvSpPr/>
          <p:nvPr/>
        </p:nvSpPr>
        <p:spPr>
          <a:xfrm rot="918630">
            <a:off x="5536698" y="4058796"/>
            <a:ext cx="798353" cy="432161"/>
          </a:xfrm>
          <a:prstGeom prst="arc">
            <a:avLst>
              <a:gd name="adj1" fmla="val 19096931"/>
              <a:gd name="adj2" fmla="val 5285316"/>
            </a:avLst>
          </a:prstGeom>
          <a:ln>
            <a:headEnd type="none" w="med" len="med"/>
            <a:tailEnd type="arrow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ZoneTexte 17">
                <a:extLst>
                  <a:ext uri="{FF2B5EF4-FFF2-40B4-BE49-F238E27FC236}">
                    <a16:creationId xmlns:a16="http://schemas.microsoft.com/office/drawing/2014/main" id="{903DBFF1-843B-437D-8876-4B70DCBC0E24}"/>
                  </a:ext>
                </a:extLst>
              </p:cNvPr>
              <p:cNvSpPr txBox="1"/>
              <p:nvPr/>
            </p:nvSpPr>
            <p:spPr>
              <a:xfrm>
                <a:off x="6377940" y="4226519"/>
                <a:ext cx="884132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fr-FR" sz="11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fr-FR" sz="11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fr-FR" sz="1100" b="1" i="1" smtClean="0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</m:func>
                      <m:r>
                        <a:rPr lang="fr-FR" sz="11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1100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fr-FR" sz="1100" b="1" i="1" smtClean="0">
                          <a:latin typeface="Cambria Math" panose="02040503050406030204" pitchFamily="18" charset="0"/>
                        </a:rPr>
                        <m:t>𝒅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8" name="ZoneTexte 17">
                <a:extLst>
                  <a:ext uri="{FF2B5EF4-FFF2-40B4-BE49-F238E27FC236}">
                    <a16:creationId xmlns:a16="http://schemas.microsoft.com/office/drawing/2014/main" id="{903DBFF1-843B-437D-8876-4B70DCBC0E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7940" y="4226519"/>
                <a:ext cx="884132" cy="261610"/>
              </a:xfrm>
              <a:prstGeom prst="rect">
                <a:avLst/>
              </a:prstGeom>
              <a:blipFill>
                <a:blip r:embed="rId5"/>
                <a:stretch>
                  <a:fillRect b="-697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665A5DF5-3CE3-4BF0-A192-95B038677B6C}"/>
                  </a:ext>
                </a:extLst>
              </p:cNvPr>
              <p:cNvSpPr txBox="1"/>
              <p:nvPr/>
            </p:nvSpPr>
            <p:spPr>
              <a:xfrm>
                <a:off x="5493809" y="2160206"/>
                <a:ext cx="863432" cy="293558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ctr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fr-FR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∈[0;1]</m:t>
                      </m:r>
                    </m:oMath>
                  </m:oMathPara>
                </a14:m>
                <a:endParaRPr lang="fr-FR" sz="10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665A5DF5-3CE3-4BF0-A192-95B038677B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3809" y="2160206"/>
                <a:ext cx="863432" cy="29355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7917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/>
      <p:bldP spid="16" grpId="0" animBg="1"/>
      <p:bldP spid="1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3BF24F-A018-4FAC-ADD6-CFB224592A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L’interpolation d’orientation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69CFADB2-0E5A-4090-BA2C-65954CF5845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7817" y="1108363"/>
                <a:ext cx="4632631" cy="3537527"/>
              </a:xfrm>
            </p:spPr>
            <p:txBody>
              <a:bodyPr/>
              <a:lstStyle/>
              <a:p>
                <a:r>
                  <a:rPr lang="fr-FR" b="1" dirty="0">
                    <a:solidFill>
                      <a:schemeClr val="accent1"/>
                    </a:solidFill>
                  </a:rPr>
                  <a:t>S</a:t>
                </a:r>
                <a:r>
                  <a:rPr lang="fr-FR" dirty="0" err="1"/>
                  <a:t>pherical</a:t>
                </a:r>
                <a:r>
                  <a:rPr lang="fr-FR" dirty="0"/>
                  <a:t> and </a:t>
                </a:r>
                <a:r>
                  <a:rPr lang="fr-FR" b="1" dirty="0">
                    <a:solidFill>
                      <a:schemeClr val="accent1"/>
                    </a:solidFill>
                  </a:rPr>
                  <a:t>Quad</a:t>
                </a:r>
                <a:r>
                  <a:rPr lang="fr-FR" dirty="0"/>
                  <a:t>rangle Interpolation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fr-FR" dirty="0">
                    <a:sym typeface="Wingdings" panose="05000000000000000000" pitchFamily="2" charset="2"/>
                  </a:rPr>
                  <a:t>Utilisation de 4 points, comme une courbe de Bézier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fr-FR" dirty="0"/>
                  <a:t>Définition 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𝑆𝑞𝑢𝑎𝑑</m:t>
                      </m:r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𝑆𝑙𝑒𝑟𝑝</m:t>
                      </m:r>
                      <m:d>
                        <m:dPr>
                          <m:ctrlP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d>
                            <m:dPr>
                              <m:ctrlPr>
                                <a:rPr lang="fr-F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fr-F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fr-F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𝑆𝑙𝑒𝑟𝑝</m:t>
                          </m:r>
                          <m:d>
                            <m:dPr>
                              <m:ctrlPr>
                                <a:rPr lang="fr-FR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fr-FR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fr-FR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fr-FR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fr-FR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fr-FR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𝑆𝑙𝑒𝑟𝑝</m:t>
                          </m:r>
                          <m:d>
                            <m:dPr>
                              <m:ctrlPr>
                                <a:rPr lang="fr-FR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fr-FR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fr-FR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fr-FR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fr-FR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fr-FR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fr-FR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fr-FR" dirty="0"/>
                  <a:t>Autre écriture possible 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>
                          <a:latin typeface="Cambria Math" panose="02040503050406030204" pitchFamily="18" charset="0"/>
                        </a:rPr>
                        <m:t>𝑆𝑞𝑢𝑎𝑑</m:t>
                      </m:r>
                      <m:d>
                        <m:d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fr-FR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𝑆𝑙𝑒𝑟𝑝</m:t>
                      </m:r>
                      <m:d>
                        <m:dPr>
                          <m:ctrlPr>
                            <a:rPr lang="fr-FR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fr-FR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fr-FR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fr-FR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fr-FR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fr-FR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fr-FR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sSup>
                        <m:sSupPr>
                          <m:ctrlP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𝑆𝑙𝑒𝑟𝑝</m:t>
                              </m:r>
                              <m:sSup>
                                <m:sSupPr>
                                  <m:ctrlPr>
                                    <a:rPr lang="fr-FR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fr-FR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fr-FR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fr-FR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sSub>
                                        <m:sSubPr>
                                          <m:ctrlPr>
                                            <a:rPr lang="fr-FR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FR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</m:e>
                                        <m:sub>
                                          <m:r>
                                            <a:rPr lang="fr-FR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a:rPr lang="fr-FR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sSub>
                                        <m:sSubPr>
                                          <m:ctrlPr>
                                            <a:rPr lang="fr-FR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FR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</m:e>
                                        <m:sub>
                                          <m:r>
                                            <a:rPr lang="fr-FR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fr-FR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a:rPr lang="fr-FR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𝑆𝑙𝑒𝑟𝑝</m:t>
                              </m:r>
                              <m:d>
                                <m:dPr>
                                  <m:ctrlPr>
                                    <a:rPr lang="fr-FR" i="1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i="1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fr-FR" i="1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fr-FR" b="0" i="1" smtClean="0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fr-FR" i="1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fr-FR" b="0" i="1" smtClean="0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d>
                            <m:dPr>
                              <m:ctrlPr>
                                <a:rPr lang="fr-F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fr-F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fr-FR" dirty="0"/>
              </a:p>
              <a:p>
                <a:endParaRPr lang="fr-FR" dirty="0"/>
              </a:p>
              <a:p>
                <a:endParaRPr lang="fr-FR" dirty="0"/>
              </a:p>
              <a:p>
                <a:endParaRPr lang="fr-FR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fr-FR" dirty="0"/>
                  <a:t>Analogie 2D 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𝐵𝑒𝑧𝑖𝑒𝑟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𝐵𝑒𝑧𝑖𝑒𝑟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d>
                            <m:d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𝐵𝑒𝑧𝑖𝑒𝑟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</m:d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𝐵𝑒𝑧𝑖𝑒𝑟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fr-FR" dirty="0"/>
              </a:p>
              <a:p>
                <a:pPr lvl="1"/>
                <a:r>
                  <a:rPr lang="fr-FR" dirty="0">
                    <a:sym typeface="Wingdings" panose="05000000000000000000" pitchFamily="2" charset="2"/>
                  </a:rPr>
                  <a:t>Degré identique à un </a:t>
                </a:r>
                <a:r>
                  <a:rPr lang="fr-FR" dirty="0" err="1">
                    <a:sym typeface="Wingdings" panose="05000000000000000000" pitchFamily="2" charset="2"/>
                  </a:rPr>
                  <a:t>Bezier</a:t>
                </a:r>
                <a:r>
                  <a:rPr lang="fr-FR" dirty="0">
                    <a:sym typeface="Wingdings" panose="05000000000000000000" pitchFamily="2" charset="2"/>
                  </a:rPr>
                  <a:t> classique à partir de 4 points, 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fr-FR" dirty="0">
                  <a:sym typeface="Wingdings" panose="05000000000000000000" pitchFamily="2" charset="2"/>
                </a:endParaRP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fr-FR" dirty="0">
                  <a:sym typeface="Wingdings" panose="05000000000000000000" pitchFamily="2" charset="2"/>
                </a:endParaRP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fr-FR" dirty="0">
                  <a:sym typeface="Wingdings" panose="05000000000000000000" pitchFamily="2" charset="2"/>
                </a:endParaRP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fr-FR" dirty="0"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69CFADB2-0E5A-4090-BA2C-65954CF5845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7817" y="1108363"/>
                <a:ext cx="4632631" cy="3537527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07BBE43-0B50-4110-854B-815F2F9F02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726F9-5BBD-EE44-B164-D1545ED0EAE9}" type="slidenum">
              <a:rPr lang="fr-FR" smtClean="0"/>
              <a:t>19</a:t>
            </a:fld>
            <a:endParaRPr lang="fr-FR" dirty="0"/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B28A9135-7CD4-4425-B11F-3259E26855B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fr-FR" dirty="0"/>
              <a:t>SQUAD : Définition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952850C3-8D3F-4286-9CE9-5D047965F9B9}"/>
                  </a:ext>
                </a:extLst>
              </p:cNvPr>
              <p:cNvSpPr txBox="1"/>
              <p:nvPr/>
            </p:nvSpPr>
            <p:spPr>
              <a:xfrm>
                <a:off x="2957119" y="4153351"/>
                <a:ext cx="6125359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fr-FR" sz="1200" b="1" dirty="0">
                    <a:solidFill>
                      <a:schemeClr val="accent1"/>
                    </a:solidFill>
                    <a:sym typeface="Wingdings" panose="05000000000000000000" pitchFamily="2" charset="2"/>
                  </a:rPr>
                  <a:t>Enjeu : déterminer les quaternions de contrôle </a:t>
                </a:r>
                <a14:m>
                  <m:oMath xmlns:m="http://schemas.openxmlformats.org/officeDocument/2006/math">
                    <m:r>
                      <a:rPr lang="fr-FR" sz="12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𝒂</m:t>
                    </m:r>
                  </m:oMath>
                </a14:m>
                <a:r>
                  <a:rPr lang="fr-FR" sz="1200" b="1" dirty="0">
                    <a:solidFill>
                      <a:schemeClr val="accent1"/>
                    </a:solidFill>
                    <a:sym typeface="Wingdings" panose="05000000000000000000" pitchFamily="2" charset="2"/>
                  </a:rPr>
                  <a:t> et </a:t>
                </a:r>
                <a14:m>
                  <m:oMath xmlns:m="http://schemas.openxmlformats.org/officeDocument/2006/math">
                    <m:r>
                      <a:rPr lang="fr-FR" sz="12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𝒃</m:t>
                    </m:r>
                  </m:oMath>
                </a14:m>
                <a:r>
                  <a:rPr lang="fr-FR" sz="1200" b="1" dirty="0">
                    <a:solidFill>
                      <a:schemeClr val="accent1"/>
                    </a:solidFill>
                    <a:sym typeface="Wingdings" panose="05000000000000000000" pitchFamily="2" charset="2"/>
                  </a:rPr>
                  <a:t> en fonction des contraintes. </a:t>
                </a:r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952850C3-8D3F-4286-9CE9-5D047965F9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7119" y="4153351"/>
                <a:ext cx="6125359" cy="276999"/>
              </a:xfrm>
              <a:prstGeom prst="rect">
                <a:avLst/>
              </a:prstGeom>
              <a:blipFill>
                <a:blip r:embed="rId4"/>
                <a:stretch>
                  <a:fillRect t="-2174" b="-1304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32F4B0CB-A36E-4CD2-8CC6-1088DA1C864E}"/>
                  </a:ext>
                </a:extLst>
              </p:cNvPr>
              <p:cNvSpPr txBox="1"/>
              <p:nvPr/>
            </p:nvSpPr>
            <p:spPr>
              <a:xfrm>
                <a:off x="4571999" y="1623000"/>
                <a:ext cx="863432" cy="293558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ctr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fr-FR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∈[0;1]</m:t>
                      </m:r>
                    </m:oMath>
                  </m:oMathPara>
                </a14:m>
                <a:endParaRPr lang="fr-FR" sz="10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32F4B0CB-A36E-4CD2-8CC6-1088DA1C86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1999" y="1623000"/>
                <a:ext cx="863432" cy="29355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Image 10">
            <a:extLst>
              <a:ext uri="{FF2B5EF4-FFF2-40B4-BE49-F238E27FC236}">
                <a16:creationId xmlns:a16="http://schemas.microsoft.com/office/drawing/2014/main" id="{4AD1E532-B098-4EC9-8FC5-082FA12D71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10824" y="449501"/>
            <a:ext cx="3520740" cy="2640555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3D606728-64A9-4009-810C-8DCE746AF79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40448" y="373153"/>
            <a:ext cx="4179587" cy="3134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012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2.83951E-6 L -0.66094 0.49166 " pathEditMode="relative" rAng="0" ptsTypes="AA">
                                      <p:cBhvr>
                                        <p:cTn id="1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056" y="2456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Quaternion, rotations et interpolations</a:t>
            </a:r>
          </a:p>
        </p:txBody>
      </p:sp>
    </p:spTree>
    <p:extLst>
      <p:ext uri="{BB962C8B-B14F-4D97-AF65-F5344CB8AC3E}">
        <p14:creationId xmlns:p14="http://schemas.microsoft.com/office/powerpoint/2010/main" val="19590687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3BF24F-A018-4FAC-ADD6-CFB224592A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L’interpolation d’orientation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69CFADB2-0E5A-4090-BA2C-65954CF5845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7817" y="1108363"/>
                <a:ext cx="5453843" cy="3537527"/>
              </a:xfrm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>
                          <a:latin typeface="Cambria Math" panose="02040503050406030204" pitchFamily="18" charset="0"/>
                        </a:rPr>
                        <m:t>𝑆𝑞𝑢𝑎𝑑</m:t>
                      </m:r>
                      <m:d>
                        <m:d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fr-FR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𝑆𝑙𝑒𝑟𝑝</m:t>
                      </m:r>
                      <m:d>
                        <m:dPr>
                          <m:ctrlPr>
                            <a:rPr lang="fr-FR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fr-FR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fr-FR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fr-FR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fr-FR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fr-FR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fr-FR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sSup>
                        <m:sSup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𝑆𝑙𝑒𝑟𝑝</m:t>
                              </m:r>
                              <m:sSup>
                                <m:sSupPr>
                                  <m:ctrlPr>
                                    <a:rPr lang="fr-FR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fr-FR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fr-FR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fr-FR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sSub>
                                        <m:sSubPr>
                                          <m:ctrlPr>
                                            <a:rPr lang="fr-FR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FR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</m:e>
                                        <m:sub>
                                          <m:r>
                                            <a:rPr lang="fr-FR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a:rPr lang="fr-FR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sSub>
                                        <m:sSubPr>
                                          <m:ctrlPr>
                                            <a:rPr lang="fr-FR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FR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</m:e>
                                        <m:sub>
                                          <m:r>
                                            <a:rPr lang="fr-FR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fr-FR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a:rPr lang="fr-FR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𝑆𝑙𝑒𝑟𝑝</m:t>
                              </m:r>
                              <m:d>
                                <m:dPr>
                                  <m:ctrlPr>
                                    <a:rPr lang="fr-FR" i="1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i="1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fr-FR" i="1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fr-FR" i="1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fr-FR" i="1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fr-FR" i="1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fr-F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fr-F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d>
                            <m:dPr>
                              <m:ctrlPr>
                                <a:rPr lang="fr-F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fr-F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fr-FR" i="1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1" i="1">
                          <a:latin typeface="Cambria Math" panose="02040503050406030204" pitchFamily="18" charset="0"/>
                        </a:rPr>
                        <m:t>𝑺</m:t>
                      </m:r>
                      <m:d>
                        <m:d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fr-FR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𝑼</m:t>
                      </m:r>
                      <m:d>
                        <m:dPr>
                          <m:ctrlPr>
                            <a:rPr lang="fr-F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sSup>
                        <m:sSup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̅"/>
                                  <m:ctrlPr>
                                    <a:rPr lang="fr-FR" b="1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fr-FR" b="1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𝑼</m:t>
                                  </m:r>
                                  <m:r>
                                    <a:rPr lang="fr-FR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fr-FR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fr-FR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acc>
                              <m:r>
                                <a:rPr lang="fr-FR" b="1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𝑽</m:t>
                              </m:r>
                              <m:d>
                                <m:dPr>
                                  <m:ctrlPr>
                                    <a:rPr lang="fr-FR" i="1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i="1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fr-F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fr-F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d>
                            <m:dPr>
                              <m:ctrlPr>
                                <a:rPr lang="fr-F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fr-F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fr-FR" dirty="0">
                  <a:solidFill>
                    <a:srgbClr val="FF000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𝑺</m:t>
                      </m:r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fr-FR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𝑼</m:t>
                      </m:r>
                      <m:d>
                        <m:dPr>
                          <m:ctrlPr>
                            <a:rPr lang="fr-F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fr-FR" b="1" i="1">
                          <a:latin typeface="Cambria Math" panose="02040503050406030204" pitchFamily="18" charset="0"/>
                        </a:rPr>
                        <m:t>𝑾</m:t>
                      </m:r>
                      <m:sSup>
                        <m:sSup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d>
                            <m:d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fr-FR" dirty="0"/>
              </a:p>
              <a:p>
                <a:endParaRPr lang="fr-FR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1" i="1" smtClean="0"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fr-FR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𝑼</m:t>
                          </m:r>
                          <m:d>
                            <m:d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  <m:r>
                        <a:rPr lang="fr-FR" b="1" i="1">
                          <a:latin typeface="Cambria Math" panose="02040503050406030204" pitchFamily="18" charset="0"/>
                        </a:rPr>
                        <m:t>𝑾</m:t>
                      </m:r>
                      <m:sSup>
                        <m:sSup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  <m:sup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𝑡</m:t>
                          </m:r>
                          <m:d>
                            <m:d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sup>
                      </m:sSup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𝑼</m:t>
                      </m:r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𝑾</m:t>
                          </m:r>
                          <m:sSup>
                            <m:sSup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  <m:sup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d>
                                <m:d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sup>
                          </m:sSup>
                        </m:e>
                      </m:d>
                    </m:oMath>
                  </m:oMathPara>
                </a14:m>
                <a:endParaRPr lang="fr-FR" dirty="0"/>
              </a:p>
              <a:p>
                <a:endParaRPr lang="fr-FR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𝒉</m:t>
                      </m:r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𝒒</m:t>
                      </m:r>
                      <m:sSup>
                        <m:sSup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sup>
                      </m:sSup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f>
                                <m:f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num>
                                <m:den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</m:func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𝒖</m:t>
                      </m:r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func>
                        <m:func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f>
                                <m:f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num>
                                <m:den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fr-FR" dirty="0"/>
              </a:p>
              <a:p>
                <a:pPr/>
                <a:br>
                  <a:rPr lang="fr-FR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p>
                          <m:r>
                            <a:rPr lang="fr-FR" b="1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fr-FR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f>
                                    <m:fPr>
                                      <m:ctrlP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num>
                                    <m:den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fr-FR" b="1" i="1" smtClean="0">
                              <a:latin typeface="Cambria Math" panose="02040503050406030204" pitchFamily="18" charset="0"/>
                            </a:rPr>
                            <m:t>𝒖</m:t>
                          </m:r>
                          <m:func>
                            <m:func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fr-FR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f>
                                    <m:fPr>
                                      <m:ctrlP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num>
                                    <m:den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</m:e>
                      </m:d>
                      <m:sSup>
                        <m:sSup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f>
                                <m:f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num>
                                <m:den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fr-FR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1" i="1" smtClean="0"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  <m:sup>
                          <m:r>
                            <a:rPr lang="fr-FR" b="1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func>
                        <m:func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fr-FR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f>
                                <m:f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num>
                                <m:den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  <m:oMath xmlns:m="http://schemas.openxmlformats.org/officeDocument/2006/math">
                      <m:sSup>
                        <m:sSupPr>
                          <m:ctrlPr>
                            <a:rPr lang="fr-FR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p>
                          <m:r>
                            <a:rPr lang="fr-FR" b="1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b="1" i="1">
                                  <a:latin typeface="Cambria Math" panose="02040503050406030204" pitchFamily="18" charset="0"/>
                                </a:rPr>
                                <m:t>𝒖</m:t>
                              </m:r>
                              <m:sSup>
                                <m:sSupPr>
                                  <m:ctrlPr>
                                    <a:rPr lang="fr-FR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b="1" i="1" smtClean="0">
                                      <a:latin typeface="Cambria Math" panose="02040503050406030204" pitchFamily="18" charset="0"/>
                                    </a:rPr>
                                    <m:t>𝒒</m:t>
                                  </m:r>
                                </m:e>
                                <m:sup>
                                  <m:r>
                                    <a:rPr lang="fr-FR" b="1" i="1" smtClean="0">
                                      <a:latin typeface="Cambria Math" panose="02040503050406030204" pitchFamily="18" charset="0"/>
                                    </a:rPr>
                                    <m:t>𝒇</m:t>
                                  </m:r>
                                </m:sup>
                              </m:sSup>
                            </m:e>
                          </m:d>
                          <m:d>
                            <m:d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f>
                                <m:f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num>
                                <m:den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fr-FR" b="0" i="0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fr-FR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  <m:sup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func>
                        <m:func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fr-FR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f>
                                <m:f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num>
                                <m:den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fr-FR" b="1" dirty="0"/>
              </a:p>
              <a:p>
                <a:endParaRPr lang="fr-FR" dirty="0"/>
              </a:p>
              <a:p>
                <a:endParaRPr lang="fr-FR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1" i="1" smtClean="0"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p>
                          <m:r>
                            <a:rPr lang="fr-FR" b="1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fr-FR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1" i="1">
                          <a:latin typeface="Cambria Math" panose="02040503050406030204" pitchFamily="18" charset="0"/>
                        </a:rPr>
                        <m:t>𝑼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′</m:t>
                      </m:r>
                      <m:sSup>
                        <m:sSup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d>
                            <m:d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sup>
                      </m:sSup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𝑼</m:t>
                      </m:r>
                      <m:d>
                        <m:dPr>
                          <m:begChr m:val="["/>
                          <m:endChr m:val="]"/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1" i="1" smtClean="0">
                              <a:latin typeface="Cambria Math" panose="02040503050406030204" pitchFamily="18" charset="0"/>
                            </a:rPr>
                            <m:t>𝜶</m:t>
                          </m:r>
                          <m:sSup>
                            <m:sSup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d>
                                <m:d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sup>
                          </m:sSup>
                          <m:d>
                            <m:d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2−4</m:t>
                                  </m:r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f>
                                <m:f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num>
                                <m:den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d>
                                <m:d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f>
                                <m:f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sup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fr-FR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b="1" i="1" smtClean="0">
                                  <a:latin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p>
                              <m:r>
                                <a:rPr lang="fr-FR" b="1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func>
                            <m:func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fr-FR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d>
                                    <m:dPr>
                                      <m:ctrlP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  <m:f>
                                    <m:fPr>
                                      <m:ctrlP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num>
                                    <m:den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fr-FR" b="0" dirty="0"/>
              </a:p>
            </p:txBody>
          </p:sp>
        </mc:Choice>
        <mc:Fallback xmlns="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69CFADB2-0E5A-4090-BA2C-65954CF5845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7817" y="1108363"/>
                <a:ext cx="5453843" cy="3537527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07BBE43-0B50-4110-854B-815F2F9F02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726F9-5BBD-EE44-B164-D1545ED0EAE9}" type="slidenum">
              <a:rPr lang="fr-FR" smtClean="0"/>
              <a:t>20</a:t>
            </a:fld>
            <a:endParaRPr lang="fr-FR" dirty="0"/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B28A9135-7CD4-4425-B11F-3259E26855B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fr-FR" dirty="0"/>
              <a:t>SQUAD : Expression de la dérivée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Espace réservé du contenu 2">
                <a:extLst>
                  <a:ext uri="{FF2B5EF4-FFF2-40B4-BE49-F238E27FC236}">
                    <a16:creationId xmlns:a16="http://schemas.microsoft.com/office/drawing/2014/main" id="{44A2E6BA-41AD-4E2C-A22A-EE2B0FB6CD3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661660" y="1111826"/>
                <a:ext cx="3274522" cy="353752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1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1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1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1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1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fr-FR" dirty="0"/>
                  <a:t>Allègement des écritures 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𝑼</m:t>
                      </m:r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𝑆𝑙𝑒𝑟𝑝</m:t>
                      </m:r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fr-FR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1" i="1" smtClean="0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e>
                            <m:sub>
                              <m:r>
                                <a:rPr lang="fr-FR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fr-FR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1" i="1" smtClean="0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e>
                            <m:sub>
                              <m:r>
                                <a:rPr lang="fr-FR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d>
                    </m:oMath>
                    <m:oMath xmlns:m="http://schemas.openxmlformats.org/officeDocument/2006/math"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𝑽</m:t>
                      </m:r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𝑆𝑙𝑒𝑟𝑝</m:t>
                      </m:r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fr-FR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fr-FR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𝑾</m:t>
                      </m:r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𝑼</m:t>
                          </m:r>
                          <m:d>
                            <m:d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acc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𝑽</m:t>
                      </m:r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𝑾</m:t>
                      </m:r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  <m:d>
                                    <m:dPr>
                                      <m:ctrlP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</m:func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𝜶</m:t>
                      </m:r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func>
                        <m:func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  <m:d>
                                    <m:dPr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  <m:oMath xmlns:m="http://schemas.openxmlformats.org/officeDocument/2006/math">
                      <m:r>
                        <a:rPr lang="fr-FR" b="1" i="1">
                          <a:latin typeface="Cambria Math" panose="02040503050406030204" pitchFamily="18" charset="0"/>
                        </a:rPr>
                        <m:t>𝑺</m:t>
                      </m:r>
                      <m:d>
                        <m:d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fr-FR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𝑆𝑞𝑢𝑎𝑑</m:t>
                      </m:r>
                      <m:d>
                        <m:d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br>
                  <a:rPr lang="fr-FR" dirty="0"/>
                </a:br>
                <a:endParaRPr lang="fr-FR" dirty="0"/>
              </a:p>
              <a:p>
                <a:endParaRPr lang="fr-FR" dirty="0"/>
              </a:p>
              <a:p>
                <a:endParaRPr lang="fr-FR" dirty="0"/>
              </a:p>
              <a:p>
                <a:pPr/>
                <a:r>
                  <a:rPr lang="fr-FR" dirty="0"/>
                  <a:t>On peut en déduire : </a:t>
                </a:r>
                <a:br>
                  <a:rPr lang="fr-FR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𝑽</m:t>
                      </m:r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𝑼</m:t>
                      </m:r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𝑾</m:t>
                      </m:r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  <m:oMath xmlns:m="http://schemas.openxmlformats.org/officeDocument/2006/math">
                      <m:sSup>
                        <m:sSupPr>
                          <m:ctrlPr>
                            <a:rPr lang="fr-FR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1" i="1" smtClean="0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p>
                          <m:r>
                            <a:rPr lang="fr-FR" b="1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1" i="1" smtClean="0">
                              <a:latin typeface="Cambria Math" panose="02040503050406030204" pitchFamily="18" charset="0"/>
                            </a:rPr>
                            <m:t>𝑼</m:t>
                          </m:r>
                        </m:e>
                        <m:sup>
                          <m:r>
                            <a:rPr lang="fr-FR" b="1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𝑾</m:t>
                      </m:r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𝑼</m:t>
                      </m:r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sSup>
                        <m:sSupPr>
                          <m:ctrlPr>
                            <a:rPr lang="fr-FR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r>
                            <a:rPr lang="fr-FR" b="1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fr-FR" b="0" dirty="0"/>
              </a:p>
              <a:p>
                <a:endParaRPr lang="fr-FR" b="0" dirty="0"/>
              </a:p>
              <a:p>
                <a:pPr algn="ctr"/>
                <a:r>
                  <a:rPr lang="fr-FR" dirty="0">
                    <a:sym typeface="Wingdings" panose="05000000000000000000" pitchFamily="2" charset="2"/>
                  </a:rPr>
                  <a:t>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fr-FR" b="1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𝑾</m:t>
                        </m:r>
                      </m:e>
                      <m:sup>
                        <m:r>
                          <a:rPr lang="fr-FR" b="1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𝑡</m:t>
                        </m:r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acc>
                      <m:accPr>
                        <m:chr m:val="̅"/>
                        <m:ctrlPr>
                          <a:rPr lang="fr-FR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accPr>
                      <m:e>
                        <m:r>
                          <a:rPr lang="fr-FR" b="1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𝑼</m:t>
                        </m:r>
                        <m:d>
                          <m:dPr>
                            <m:ctrlPr>
                              <a:rPr lang="fr-FR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𝑡</m:t>
                            </m:r>
                          </m:e>
                        </m:d>
                      </m:e>
                    </m:acc>
                    <m:d>
                      <m:dPr>
                        <m:ctrlPr>
                          <a:rPr lang="fr-FR" b="0" i="1" dirty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fr-FR" b="1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pPr>
                          <m:e>
                            <m:r>
                              <a:rPr lang="fr-FR" b="1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𝑽</m:t>
                            </m:r>
                          </m:e>
                          <m:sup>
                            <m:r>
                              <a:rPr lang="fr-FR" b="1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′</m:t>
                            </m:r>
                          </m:sup>
                        </m:sSup>
                        <m:d>
                          <m:dPr>
                            <m:ctrlPr>
                              <a:rPr lang="fr-FR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𝑡</m:t>
                            </m:r>
                          </m:e>
                        </m:d>
                        <m:r>
                          <a:rPr lang="fr-FR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 −</m:t>
                        </m:r>
                        <m:sSup>
                          <m:sSupPr>
                            <m:ctrlPr>
                              <a:rPr lang="fr-FR" b="1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pPr>
                          <m:e>
                            <m:r>
                              <a:rPr lang="fr-FR" b="1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𝑼</m:t>
                            </m:r>
                          </m:e>
                          <m:sup>
                            <m:r>
                              <a:rPr lang="fr-FR" b="1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′</m:t>
                            </m:r>
                          </m:sup>
                        </m:sSup>
                        <m:d>
                          <m:dPr>
                            <m:ctrlPr>
                              <a:rPr lang="fr-FR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𝑡</m:t>
                            </m:r>
                          </m:e>
                        </m:d>
                        <m:r>
                          <a:rPr lang="fr-FR" b="1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𝑾</m:t>
                        </m:r>
                        <m:d>
                          <m:dPr>
                            <m:ctrlPr>
                              <a:rPr lang="fr-FR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𝑡</m:t>
                            </m:r>
                          </m:e>
                        </m:d>
                      </m:e>
                    </m:d>
                  </m:oMath>
                </a14:m>
                <a:br>
                  <a:rPr lang="fr-FR" b="0" dirty="0">
                    <a:sym typeface="Wingdings" panose="05000000000000000000" pitchFamily="2" charset="2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b="1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pPr>
                        <m:e>
                          <m:r>
                            <a:rPr lang="fr-FR" b="1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𝑾</m:t>
                          </m:r>
                        </m:e>
                        <m:sup>
                          <m:r>
                            <a:rPr lang="fr-FR" b="1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′</m:t>
                          </m:r>
                        </m:sup>
                      </m:sSup>
                      <m:r>
                        <a:rPr lang="fr-FR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=</m:t>
                      </m:r>
                      <m:f>
                        <m:fPr>
                          <m:ctrlPr>
                            <a:rPr lang="fr-FR" i="1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fr-FR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</m:ctrlPr>
                            </m:sSup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𝜙</m:t>
                              </m:r>
                            </m:e>
                            <m:sup>
                              <m:r>
                                <a:rPr lang="fr-FR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′</m:t>
                              </m:r>
                            </m:sup>
                          </m:sSup>
                        </m:num>
                        <m:den>
                          <m:r>
                            <a:rPr lang="fr-FR" i="1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2</m:t>
                          </m:r>
                        </m:den>
                      </m:f>
                      <m:r>
                        <a:rPr lang="fr-FR" b="1" i="1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𝜶</m:t>
                      </m:r>
                      <m:r>
                        <a:rPr lang="fr-FR" b="1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𝑾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𝜶</m:t>
                          </m:r>
                        </m:e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func>
                        <m:func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fr-FR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num>
                                <m:den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fr-FR" dirty="0"/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7" name="Espace réservé du contenu 2">
                <a:extLst>
                  <a:ext uri="{FF2B5EF4-FFF2-40B4-BE49-F238E27FC236}">
                    <a16:creationId xmlns:a16="http://schemas.microsoft.com/office/drawing/2014/main" id="{44A2E6BA-41AD-4E2C-A22A-EE2B0FB6CD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1660" y="1111826"/>
                <a:ext cx="3274522" cy="353752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ZoneTexte 7">
            <a:extLst>
              <a:ext uri="{FF2B5EF4-FFF2-40B4-BE49-F238E27FC236}">
                <a16:creationId xmlns:a16="http://schemas.microsoft.com/office/drawing/2014/main" id="{904B0171-CBED-4E82-B02E-8915A3538E23}"/>
              </a:ext>
            </a:extLst>
          </p:cNvPr>
          <p:cNvSpPr txBox="1"/>
          <p:nvPr/>
        </p:nvSpPr>
        <p:spPr>
          <a:xfrm>
            <a:off x="2672312" y="4587001"/>
            <a:ext cx="3667528" cy="35052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fr-FR" sz="1600" b="1" dirty="0">
                <a:solidFill>
                  <a:schemeClr val="accent1"/>
                </a:solidFill>
                <a:sym typeface="Wingdings" panose="05000000000000000000" pitchFamily="2" charset="2"/>
              </a:rPr>
              <a:t> </a:t>
            </a:r>
            <a:r>
              <a:rPr lang="fr-FR" sz="1600" b="1" dirty="0">
                <a:solidFill>
                  <a:schemeClr val="accent1"/>
                </a:solidFill>
              </a:rPr>
              <a:t>Expression analytique de la dérivée</a:t>
            </a:r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9F9834E2-5C03-4677-9469-019AAABD5916}"/>
              </a:ext>
            </a:extLst>
          </p:cNvPr>
          <p:cNvSpPr/>
          <p:nvPr/>
        </p:nvSpPr>
        <p:spPr>
          <a:xfrm>
            <a:off x="3466869" y="1965960"/>
            <a:ext cx="952731" cy="411480"/>
          </a:xfrm>
          <a:prstGeom prst="round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Forme libre : forme 21">
            <a:extLst>
              <a:ext uri="{FF2B5EF4-FFF2-40B4-BE49-F238E27FC236}">
                <a16:creationId xmlns:a16="http://schemas.microsoft.com/office/drawing/2014/main" id="{486F9CE4-13FA-493D-BC24-20D7260919D4}"/>
              </a:ext>
            </a:extLst>
          </p:cNvPr>
          <p:cNvSpPr/>
          <p:nvPr/>
        </p:nvSpPr>
        <p:spPr>
          <a:xfrm>
            <a:off x="4292844" y="2224799"/>
            <a:ext cx="558312" cy="1607820"/>
          </a:xfrm>
          <a:custGeom>
            <a:avLst/>
            <a:gdLst>
              <a:gd name="connsiteX0" fmla="*/ 152400 w 558312"/>
              <a:gd name="connsiteY0" fmla="*/ 0 h 1607820"/>
              <a:gd name="connsiteX1" fmla="*/ 556260 w 558312"/>
              <a:gd name="connsiteY1" fmla="*/ 838200 h 1607820"/>
              <a:gd name="connsiteX2" fmla="*/ 0 w 558312"/>
              <a:gd name="connsiteY2" fmla="*/ 1607820 h 1607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58312" h="1607820">
                <a:moveTo>
                  <a:pt x="152400" y="0"/>
                </a:moveTo>
                <a:cubicBezTo>
                  <a:pt x="367030" y="285115"/>
                  <a:pt x="581660" y="570230"/>
                  <a:pt x="556260" y="838200"/>
                </a:cubicBezTo>
                <a:cubicBezTo>
                  <a:pt x="530860" y="1106170"/>
                  <a:pt x="265430" y="1356995"/>
                  <a:pt x="0" y="1607820"/>
                </a:cubicBezTo>
              </a:path>
            </a:pathLst>
          </a:custGeom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Rectangle : coins arrondis 22">
            <a:extLst>
              <a:ext uri="{FF2B5EF4-FFF2-40B4-BE49-F238E27FC236}">
                <a16:creationId xmlns:a16="http://schemas.microsoft.com/office/drawing/2014/main" id="{1018DA43-CE59-44DF-8C2E-1E1BFC6291BC}"/>
              </a:ext>
            </a:extLst>
          </p:cNvPr>
          <p:cNvSpPr/>
          <p:nvPr/>
        </p:nvSpPr>
        <p:spPr>
          <a:xfrm>
            <a:off x="1798089" y="3995598"/>
            <a:ext cx="3474951" cy="523061"/>
          </a:xfrm>
          <a:prstGeom prst="round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23164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  <p:bldP spid="22" grpId="0" animBg="1"/>
      <p:bldP spid="2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3BF24F-A018-4FAC-ADD6-CFB224592A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L’interpolation d’orientation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69CFADB2-0E5A-4090-BA2C-65954CF5845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fr-FR" dirty="0"/>
                  <a:t>Sont disponibles : </a:t>
                </a:r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fr-FR" dirty="0"/>
                  <a:t>Une suite de 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fr-FR" dirty="0"/>
                  <a:t> quaternions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⟦"/>
                        <m:endChr m:val="⟧"/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0;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</m:oMath>
                </a14:m>
                <a:r>
                  <a:rPr lang="fr-FR" dirty="0"/>
                  <a:t>)</a:t>
                </a:r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fr-FR" dirty="0"/>
                  <a:t>Possiblement une suite de 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fr-FR" dirty="0"/>
                  <a:t> vecteurs vitesse de rotation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𝝎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fr-FR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fr-FR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fr-FR" i="1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⟦"/>
                        <m:endChr m:val="⟧"/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0;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</m:oMath>
                </a14:m>
                <a:r>
                  <a:rPr lang="fr-FR" dirty="0"/>
                  <a:t>)</a:t>
                </a:r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:endParaRPr lang="fr-FR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fr-FR" dirty="0"/>
                  <a:t>On souhaite : </a:t>
                </a:r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fr-FR" dirty="0"/>
                  <a:t>Passer par les quaternions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fr-FR" dirty="0"/>
                  <a:t>, de </a:t>
                </a:r>
                <a:r>
                  <a:rPr lang="fr-FR" b="1" dirty="0">
                    <a:solidFill>
                      <a:schemeClr val="accent1"/>
                    </a:solidFill>
                  </a:rPr>
                  <a:t>manière continue</a:t>
                </a:r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fr-FR" dirty="0"/>
                  <a:t>Que la vitesse de rotation résultante passe par les valeurs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𝝎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fr-FR" dirty="0"/>
                  <a:t>, lorsque celles-ci sont disponibles,</a:t>
                </a:r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fr-FR" dirty="0"/>
                  <a:t>Que </a:t>
                </a:r>
                <a:r>
                  <a:rPr lang="fr-FR" b="1" dirty="0">
                    <a:solidFill>
                      <a:schemeClr val="accent1"/>
                    </a:solidFill>
                  </a:rPr>
                  <a:t>la dérivée de l’interpolation soit aussi continue à la jonction</a:t>
                </a:r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fr-FR" dirty="0"/>
                  <a:t>Utiliser la méthode Squad entre deux quaternions consécutifs </a:t>
                </a:r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𝑆𝑞𝑢𝑎𝑑</m:t>
                      </m:r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fr-FR" dirty="0"/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:endParaRPr lang="fr-FR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fr-FR" dirty="0"/>
                  <a:t>On en déduit : </a:t>
                </a:r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fr-FR" b="0" dirty="0"/>
                  <a:t>Pour la condition de continuité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fr-FR" dirty="0"/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fr-FR" dirty="0"/>
                  <a:t>Pour la condition de continuité de la dérivée :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d>
                      <m:d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fr-FR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  <m:sup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d>
                      <m:d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endParaRPr lang="fr-FR" dirty="0"/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:endParaRPr lang="fr-FR" dirty="0"/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d>
                        <m:d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fr-FR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fr-FR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</m:e>
                                        <m:sub>
                                          <m: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acc>
                                  <m:sSub>
                                    <m:sSubPr>
                                      <m:ctrlPr>
                                        <a:rPr lang="fr-FR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 dirty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fr-FR" i="1" dirty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func>
                                    <m:funcPr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fr-FR"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acc>
                                            <m:accPr>
                                              <m:chr m:val="̅"/>
                                              <m:ctrlPr>
                                                <a:rPr lang="fr-FR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fr-FR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fr-FR" i="1">
                                                      <a:latin typeface="Cambria Math" panose="02040503050406030204" pitchFamily="18" charset="0"/>
                                                    </a:rPr>
                                                    <m:t>𝑞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fr-FR" i="1">
                                                      <a:latin typeface="Cambria Math" panose="02040503050406030204" pitchFamily="18" charset="0"/>
                                                    </a:rPr>
                                                    <m:t>𝑛</m:t>
                                                  </m:r>
                                                </m:sub>
                                              </m:sSub>
                                            </m:e>
                                          </m:acc>
                                          <m:sSub>
                                            <m:sSubPr>
                                              <m:ctrlPr>
                                                <a:rPr lang="fr-FR" i="1" dirty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fr-FR" i="1" dirty="0">
                                                  <a:latin typeface="Cambria Math" panose="02040503050406030204" pitchFamily="18" charset="0"/>
                                                </a:rPr>
                                                <m:t>𝑞</m:t>
                                              </m:r>
                                            </m:e>
                                            <m:sub>
                                              <m:r>
                                                <a:rPr lang="fr-FR" i="1" dirty="0">
                                                  <a:latin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  <m:r>
                                                <a:rPr lang="fr-FR" i="1" dirty="0">
                                                  <a:latin typeface="Cambria Math" panose="02040503050406030204" pitchFamily="18" charset="0"/>
                                                </a:rPr>
                                                <m:t>+1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func>
                                </m:num>
                                <m:den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func>
                        </m:e>
                      </m:d>
                    </m:oMath>
                    <m:oMath xmlns:m="http://schemas.openxmlformats.org/officeDocument/2006/math">
                      <m:sSubSup>
                        <m:sSubSup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d>
                        <m:d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fr-FR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fr-FR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</m:e>
                                        <m:sub>
                                          <m: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acc>
                                  <m:sSub>
                                    <m:sSubPr>
                                      <m:ctrlPr>
                                        <a:rPr lang="fr-FR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 dirty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fr-FR" i="1" dirty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fr-FR" i="1" dirty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fr-FR" i="1" dirty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func>
                                    <m:funcPr>
                                      <m:ctrlPr>
                                        <a:rPr lang="fr-FR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fr-FR" dirty="0"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fr-FR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acc>
                                            <m:accPr>
                                              <m:chr m:val="̅"/>
                                              <m:ctrlPr>
                                                <a:rPr lang="fr-FR" i="1" dirty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fr-FR" i="1" dirty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fr-FR" i="1" dirty="0">
                                                      <a:latin typeface="Cambria Math" panose="02040503050406030204" pitchFamily="18" charset="0"/>
                                                    </a:rPr>
                                                    <m:t>𝑞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fr-FR" i="1" dirty="0">
                                                      <a:latin typeface="Cambria Math" panose="02040503050406030204" pitchFamily="18" charset="0"/>
                                                    </a:rPr>
                                                    <m:t>𝑛</m:t>
                                                  </m:r>
                                                  <m:r>
                                                    <a:rPr lang="fr-FR" i="1" dirty="0">
                                                      <a:latin typeface="Cambria Math" panose="02040503050406030204" pitchFamily="18" charset="0"/>
                                                    </a:rPr>
                                                    <m:t>−1</m:t>
                                                  </m:r>
                                                </m:sub>
                                              </m:sSub>
                                            </m:e>
                                          </m:acc>
                                          <m:sSub>
                                            <m:sSubPr>
                                              <m:ctrlPr>
                                                <a:rPr lang="fr-FR" i="1" dirty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fr-FR" i="1" dirty="0">
                                                  <a:latin typeface="Cambria Math" panose="02040503050406030204" pitchFamily="18" charset="0"/>
                                                </a:rPr>
                                                <m:t>𝑞</m:t>
                                              </m:r>
                                            </m:e>
                                            <m:sub>
                                              <m:r>
                                                <a:rPr lang="fr-FR" i="1" dirty="0">
                                                  <a:latin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func>
                                </m:num>
                                <m:den>
                                  <m:r>
                                    <a:rPr lang="fr-FR" i="1" dirty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fr-FR" i="1" dirty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func>
                        </m:e>
                      </m:d>
                    </m:oMath>
                  </m:oMathPara>
                </a14:m>
                <a:endParaRPr lang="fr-FR" b="0" dirty="0"/>
              </a:p>
            </p:txBody>
          </p:sp>
        </mc:Choice>
        <mc:Fallback xmlns="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69CFADB2-0E5A-4090-BA2C-65954CF5845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07BBE43-0B50-4110-854B-815F2F9F02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726F9-5BBD-EE44-B164-D1545ED0EAE9}" type="slidenum">
              <a:rPr lang="fr-FR" smtClean="0"/>
              <a:t>21</a:t>
            </a:fld>
            <a:endParaRPr lang="fr-FR" dirty="0"/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B28A9135-7CD4-4425-B11F-3259E26855B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fr-FR" dirty="0"/>
              <a:t>SQUAD : Détermination des points de contrôle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69A0C664-DE32-468C-AA51-393400F69A39}"/>
                  </a:ext>
                </a:extLst>
              </p:cNvPr>
              <p:cNvSpPr txBox="1"/>
              <p:nvPr/>
            </p:nvSpPr>
            <p:spPr>
              <a:xfrm>
                <a:off x="4572000" y="3299519"/>
                <a:ext cx="4572000" cy="45153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9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900" b="1" i="1" smtClean="0"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p>
                          <m:r>
                            <a:rPr lang="fr-FR" sz="900" b="1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fr-FR" sz="9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900" b="1" i="1">
                          <a:latin typeface="Cambria Math" panose="02040503050406030204" pitchFamily="18" charset="0"/>
                        </a:rPr>
                        <m:t>𝑼</m:t>
                      </m:r>
                      <m:r>
                        <a:rPr lang="fr-FR" sz="900" b="0" i="1" smtClean="0">
                          <a:latin typeface="Cambria Math" panose="02040503050406030204" pitchFamily="18" charset="0"/>
                        </a:rPr>
                        <m:t>′</m:t>
                      </m:r>
                      <m:sSup>
                        <m:sSupPr>
                          <m:ctrlPr>
                            <a:rPr lang="fr-FR" sz="9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9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r>
                            <a:rPr lang="fr-FR" sz="9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fr-FR" sz="9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d>
                            <m:dPr>
                              <m:ctrlPr>
                                <a:rPr lang="fr-FR" sz="9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9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fr-FR" sz="9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sup>
                      </m:sSup>
                      <m:r>
                        <a:rPr lang="fr-FR" sz="9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900" b="1" i="1" smtClean="0">
                          <a:latin typeface="Cambria Math" panose="02040503050406030204" pitchFamily="18" charset="0"/>
                        </a:rPr>
                        <m:t>𝑼</m:t>
                      </m:r>
                      <m:d>
                        <m:dPr>
                          <m:begChr m:val="["/>
                          <m:endChr m:val="]"/>
                          <m:ctrlPr>
                            <a:rPr lang="fr-FR" sz="9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900" b="1" i="1" smtClean="0">
                              <a:latin typeface="Cambria Math" panose="02040503050406030204" pitchFamily="18" charset="0"/>
                            </a:rPr>
                            <m:t>𝜶</m:t>
                          </m:r>
                          <m:sSup>
                            <m:sSupPr>
                              <m:ctrlPr>
                                <a:rPr lang="fr-FR" sz="9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9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lang="fr-FR" sz="9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fr-FR" sz="9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d>
                                <m:dPr>
                                  <m:ctrlPr>
                                    <a:rPr lang="fr-FR" sz="9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900" b="0" i="1" smtClean="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fr-FR" sz="9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sup>
                          </m:sSup>
                          <m:d>
                            <m:dPr>
                              <m:ctrlPr>
                                <a:rPr lang="fr-FR" sz="9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fr-FR" sz="9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900" b="0" i="1" smtClean="0">
                                      <a:latin typeface="Cambria Math" panose="02040503050406030204" pitchFamily="18" charset="0"/>
                                    </a:rPr>
                                    <m:t>2−4</m:t>
                                  </m:r>
                                  <m:r>
                                    <a:rPr lang="fr-FR" sz="9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f>
                                <m:fPr>
                                  <m:ctrlPr>
                                    <a:rPr lang="fr-FR" sz="9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sz="900" b="0" i="1" smtClean="0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num>
                                <m:den>
                                  <m:r>
                                    <a:rPr lang="fr-FR" sz="9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fr-FR" sz="900" b="0" i="1" smtClean="0"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  <m:r>
                                <a:rPr lang="fr-FR" sz="9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d>
                                <m:dPr>
                                  <m:ctrlPr>
                                    <a:rPr lang="fr-FR" sz="9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900" b="0" i="1" smtClean="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fr-FR" sz="9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f>
                                <m:fPr>
                                  <m:ctrlPr>
                                    <a:rPr lang="fr-FR" sz="9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fr-FR" sz="9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fr-FR" sz="900" b="0" i="1" smtClean="0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sup>
                                      <m:r>
                                        <a:rPr lang="fr-FR" sz="900" b="0" i="1" smtClean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fr-FR" sz="9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  <m:r>
                            <a:rPr lang="fr-FR" sz="9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fr-FR" sz="9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900" b="1" i="1" smtClean="0">
                                  <a:latin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p>
                              <m:r>
                                <a:rPr lang="fr-FR" sz="900" b="1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func>
                            <m:funcPr>
                              <m:ctrlPr>
                                <a:rPr lang="fr-FR" sz="9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fr-FR" sz="900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fr-FR" sz="9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9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fr-FR" sz="9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d>
                                    <m:dPr>
                                      <m:ctrlPr>
                                        <a:rPr lang="fr-FR" sz="9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fr-FR" sz="900" b="0" i="1" smtClean="0"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r>
                                        <a:rPr lang="fr-FR" sz="9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  <m:f>
                                    <m:fPr>
                                      <m:ctrlPr>
                                        <a:rPr lang="fr-FR" sz="9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fr-FR" sz="900" b="0" i="1" smtClean="0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num>
                                    <m:den>
                                      <m:r>
                                        <a:rPr lang="fr-FR" sz="9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fr-FR" sz="900" dirty="0"/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69A0C664-DE32-468C-AA51-393400F69A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3299519"/>
                <a:ext cx="4572000" cy="45153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08238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3BF24F-A018-4FAC-ADD6-CFB224592A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L’interpolation d’orientation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69CFADB2-0E5A-4090-BA2C-65954CF5845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fr-FR" dirty="0"/>
                  <a:t>Cas avec les vitesses de rotation disponibles 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d>
                        <m:d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fr-FR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fr-FR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</m:e>
                                        <m:sub>
                                          <m: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acc>
                                  <m:sSub>
                                    <m:sSubPr>
                                      <m:ctrlPr>
                                        <a:rPr lang="fr-FR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 dirty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fr-FR" i="1" dirty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func>
                                    <m:funcPr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fr-FR"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acc>
                                            <m:accPr>
                                              <m:chr m:val="̅"/>
                                              <m:ctrlPr>
                                                <a:rPr lang="fr-FR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fr-FR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fr-FR" i="1">
                                                      <a:latin typeface="Cambria Math" panose="02040503050406030204" pitchFamily="18" charset="0"/>
                                                    </a:rPr>
                                                    <m:t>𝑞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fr-FR" i="1">
                                                      <a:latin typeface="Cambria Math" panose="02040503050406030204" pitchFamily="18" charset="0"/>
                                                    </a:rPr>
                                                    <m:t>𝑛</m:t>
                                                  </m:r>
                                                </m:sub>
                                              </m:sSub>
                                            </m:e>
                                          </m:acc>
                                          <m:sSub>
                                            <m:sSubPr>
                                              <m:ctrlPr>
                                                <a:rPr lang="fr-FR" i="1" dirty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fr-FR" i="1" dirty="0">
                                                  <a:latin typeface="Cambria Math" panose="02040503050406030204" pitchFamily="18" charset="0"/>
                                                </a:rPr>
                                                <m:t>𝑞</m:t>
                                              </m:r>
                                            </m:e>
                                            <m:sub>
                                              <m:r>
                                                <a:rPr lang="fr-FR" i="1" dirty="0">
                                                  <a:latin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  <m:r>
                                                <a:rPr lang="fr-FR" i="1" dirty="0">
                                                  <a:latin typeface="Cambria Math" panose="02040503050406030204" pitchFamily="18" charset="0"/>
                                                </a:rPr>
                                                <m:t>+1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func>
                                </m:num>
                                <m:den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func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fr-FR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̅"/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acc>
                              <m:sSub>
                                <m:sSubPr>
                                  <m:ctrlPr>
                                    <a:rPr lang="fr-FR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 dirty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fr-FR" i="1" dirty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fr-FR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fr-FR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</m:e>
                                        <m:sub>
                                          <m: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acc>
                                  <m:sSub>
                                    <m:sSubPr>
                                      <m:ctrlPr>
                                        <a:rPr lang="fr-FR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 dirty="0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fr-FR" i="1" dirty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fr-FR" i="1" dirty="0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num>
                        <m:den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fr-FR" dirty="0"/>
              </a:p>
              <a:p>
                <a:pPr/>
                <a:br>
                  <a:rPr lang="fr-FR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⊗</m:t>
                      </m:r>
                      <m:func>
                        <m:func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unc>
                                    <m:funcPr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fr-FR"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acc>
                                            <m:accPr>
                                              <m:chr m:val="̅"/>
                                              <m:ctrlPr>
                                                <a:rPr lang="fr-FR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fr-FR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fr-FR" i="1">
                                                      <a:latin typeface="Cambria Math" panose="02040503050406030204" pitchFamily="18" charset="0"/>
                                                    </a:rPr>
                                                    <m:t>𝑞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fr-FR" i="1">
                                                      <a:latin typeface="Cambria Math" panose="02040503050406030204" pitchFamily="18" charset="0"/>
                                                    </a:rPr>
                                                    <m:t>𝑛</m:t>
                                                  </m:r>
                                                </m:sub>
                                              </m:sSub>
                                            </m:e>
                                          </m:acc>
                                          <m:sSub>
                                            <m:sSubPr>
                                              <m:ctrlPr>
                                                <a:rPr lang="fr-FR" i="1" dirty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fr-FR" i="1" dirty="0">
                                                  <a:latin typeface="Cambria Math" panose="02040503050406030204" pitchFamily="18" charset="0"/>
                                                </a:rPr>
                                                <m:t>𝑞</m:t>
                                              </m:r>
                                            </m:e>
                                            <m:sub>
                                              <m:r>
                                                <a:rPr lang="fr-FR" i="1" dirty="0">
                                                  <a:latin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  <m:r>
                                                <a:rPr lang="fr-FR" i="1" dirty="0">
                                                  <a:latin typeface="Cambria Math" panose="02040503050406030204" pitchFamily="18" charset="0"/>
                                                </a:rPr>
                                                <m:t>+1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func>
                                </m:e>
                              </m:d>
                            </m:e>
                          </m:d>
                        </m:e>
                      </m:func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fr-FR" i="1">
                          <a:latin typeface="Cambria Math" panose="02040503050406030204" pitchFamily="18" charset="0"/>
                        </a:rPr>
                        <m:t>⊗</m:t>
                      </m:r>
                      <m:func>
                        <m:func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fr-FR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fr-FR"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acc>
                                            <m:accPr>
                                              <m:chr m:val="̅"/>
                                              <m:ctrlPr>
                                                <a:rPr lang="fr-FR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fr-FR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fr-FR" i="1">
                                                      <a:latin typeface="Cambria Math" panose="02040503050406030204" pitchFamily="18" charset="0"/>
                                                    </a:rPr>
                                                    <m:t>𝑞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fr-FR" i="1">
                                                      <a:latin typeface="Cambria Math" panose="02040503050406030204" pitchFamily="18" charset="0"/>
                                                    </a:rPr>
                                                    <m:t>𝑛</m:t>
                                                  </m:r>
                                                </m:sub>
                                              </m:sSub>
                                            </m:e>
                                          </m:acc>
                                          <m:sSub>
                                            <m:sSubPr>
                                              <m:ctrlPr>
                                                <a:rPr lang="fr-FR" i="1" dirty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fr-FR" i="1" dirty="0">
                                                  <a:latin typeface="Cambria Math" panose="02040503050406030204" pitchFamily="18" charset="0"/>
                                                </a:rPr>
                                                <m:t>𝑞</m:t>
                                              </m:r>
                                            </m:e>
                                            <m:sub>
                                              <m:r>
                                                <a:rPr lang="fr-FR" i="1" dirty="0">
                                                  <a:latin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  <m:r>
                                                <a:rPr lang="fr-FR" b="0" i="1" dirty="0" smtClean="0">
                                                  <a:latin typeface="Cambria Math" panose="02040503050406030204" pitchFamily="18" charset="0"/>
                                                </a:rPr>
                                                <m:t>+1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func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fr-FR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fr-FR" dirty="0"/>
                  <a:t>Cas sans vitesse de rotation : </a:t>
                </a:r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fr-FR" dirty="0"/>
                  <a:t>Définition d’une tangente : </a:t>
                </a:r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fr-FR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</m:e>
                                        <m:sub>
                                          <m: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  <m:r>
                                            <a:rPr lang="fr-FR" b="0" i="1" smtClean="0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b>
                                      </m:sSub>
                                    </m:e>
                                  </m:acc>
                                  <m:sSub>
                                    <m:sSubPr>
                                      <m:ctrlPr>
                                        <a:rPr lang="fr-FR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 dirty="0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fr-FR" i="1" dirty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num>
                        <m:den>
                          <m:r>
                            <a:rPr lang="fr-FR" dirty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fr-FR" b="0" i="0" dirty="0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fr-FR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fr-FR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</m:e>
                                        <m:sub>
                                          <m: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acc>
                                  <m:sSub>
                                    <m:sSubPr>
                                      <m:ctrlPr>
                                        <a:rPr lang="fr-FR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 dirty="0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fr-FR" i="1" dirty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fr-FR" i="1" dirty="0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num>
                        <m:den>
                          <m:r>
                            <a:rPr lang="fr-FR" dirty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fr-FR" dirty="0"/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fr-FR" dirty="0"/>
                  <a:t>Utilisation comme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fr-FR" dirty="0"/>
                  <a:t> : </a:t>
                </a:r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fr-FR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⊗</m:t>
                      </m:r>
                      <m:func>
                        <m:func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fr-FR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func>
                                    <m:funcPr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fr-FR"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acc>
                                            <m:accPr>
                                              <m:chr m:val="̅"/>
                                              <m:ctrlPr>
                                                <a:rPr lang="fr-FR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fr-FR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fr-FR" i="1">
                                                      <a:latin typeface="Cambria Math" panose="02040503050406030204" pitchFamily="18" charset="0"/>
                                                    </a:rPr>
                                                    <m:t>𝑞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fr-FR" i="1">
                                                      <a:latin typeface="Cambria Math" panose="02040503050406030204" pitchFamily="18" charset="0"/>
                                                    </a:rPr>
                                                    <m:t>𝑛</m:t>
                                                  </m:r>
                                                  <m:r>
                                                    <a:rPr lang="fr-FR" i="1">
                                                      <a:latin typeface="Cambria Math" panose="02040503050406030204" pitchFamily="18" charset="0"/>
                                                    </a:rPr>
                                                    <m:t>−1</m:t>
                                                  </m:r>
                                                </m:sub>
                                              </m:sSub>
                                            </m:e>
                                          </m:acc>
                                          <m:sSub>
                                            <m:sSubPr>
                                              <m:ctrlPr>
                                                <a:rPr lang="fr-FR" i="1" dirty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fr-FR" i="1" dirty="0">
                                                  <a:latin typeface="Cambria Math" panose="02040503050406030204" pitchFamily="18" charset="0"/>
                                                </a:rPr>
                                                <m:t>𝑞</m:t>
                                              </m:r>
                                            </m:e>
                                            <m:sub>
                                              <m:r>
                                                <a:rPr lang="fr-FR" i="1" dirty="0">
                                                  <a:latin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func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unc>
                                    <m:funcPr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fr-FR"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acc>
                                            <m:accPr>
                                              <m:chr m:val="̅"/>
                                              <m:ctrlPr>
                                                <a:rPr lang="fr-FR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fr-FR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fr-FR" i="1">
                                                      <a:latin typeface="Cambria Math" panose="02040503050406030204" pitchFamily="18" charset="0"/>
                                                    </a:rPr>
                                                    <m:t>𝑞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fr-FR" i="1">
                                                      <a:latin typeface="Cambria Math" panose="02040503050406030204" pitchFamily="18" charset="0"/>
                                                    </a:rPr>
                                                    <m:t>𝑛</m:t>
                                                  </m:r>
                                                </m:sub>
                                              </m:sSub>
                                            </m:e>
                                          </m:acc>
                                          <m:sSub>
                                            <m:sSubPr>
                                              <m:ctrlPr>
                                                <a:rPr lang="fr-FR" i="1" dirty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fr-FR" i="1" dirty="0">
                                                  <a:latin typeface="Cambria Math" panose="02040503050406030204" pitchFamily="18" charset="0"/>
                                                </a:rPr>
                                                <m:t>𝑞</m:t>
                                              </m:r>
                                            </m:e>
                                            <m:sub>
                                              <m:r>
                                                <a:rPr lang="fr-FR" i="1" dirty="0">
                                                  <a:latin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  <m:r>
                                                <a:rPr lang="fr-FR" i="1" dirty="0">
                                                  <a:latin typeface="Cambria Math" panose="02040503050406030204" pitchFamily="18" charset="0"/>
                                                </a:rPr>
                                                <m:t>+1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func>
                                </m:num>
                                <m:den>
                                  <m:r>
                                    <a:rPr lang="fr-FR" b="0" i="1" dirty="0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den>
                              </m:f>
                            </m:e>
                          </m:d>
                        </m:e>
                      </m:func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fr-FR" i="1">
                          <a:latin typeface="Cambria Math" panose="02040503050406030204" pitchFamily="18" charset="0"/>
                        </a:rPr>
                        <m:t>⊗</m:t>
                      </m:r>
                      <m:func>
                        <m:func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fr-FR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fr-FR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func>
                                    <m:funcPr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fr-FR"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acc>
                                            <m:accPr>
                                              <m:chr m:val="̅"/>
                                              <m:ctrlPr>
                                                <a:rPr lang="fr-FR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fr-FR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fr-FR" i="1">
                                                      <a:latin typeface="Cambria Math" panose="02040503050406030204" pitchFamily="18" charset="0"/>
                                                    </a:rPr>
                                                    <m:t>𝑞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fr-FR" i="1">
                                                      <a:latin typeface="Cambria Math" panose="02040503050406030204" pitchFamily="18" charset="0"/>
                                                    </a:rPr>
                                                    <m:t>𝑛</m:t>
                                                  </m:r>
                                                </m:sub>
                                              </m:sSub>
                                            </m:e>
                                          </m:acc>
                                          <m:sSub>
                                            <m:sSubPr>
                                              <m:ctrlPr>
                                                <a:rPr lang="fr-FR" i="1" dirty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fr-FR" i="1" dirty="0">
                                                  <a:latin typeface="Cambria Math" panose="02040503050406030204" pitchFamily="18" charset="0"/>
                                                </a:rPr>
                                                <m:t>𝑞</m:t>
                                              </m:r>
                                            </m:e>
                                            <m:sub>
                                              <m:r>
                                                <a:rPr lang="fr-FR" i="1" dirty="0">
                                                  <a:latin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  <m:r>
                                                <a:rPr lang="fr-FR" i="1" dirty="0">
                                                  <a:latin typeface="Cambria Math" panose="02040503050406030204" pitchFamily="18" charset="0"/>
                                                </a:rPr>
                                                <m:t>+1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func>
                                  <m:r>
                                    <a:rPr lang="fr-FR" i="1" dirty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unc>
                                    <m:funcPr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fr-FR"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acc>
                                            <m:accPr>
                                              <m:chr m:val="̅"/>
                                              <m:ctrlPr>
                                                <a:rPr lang="fr-FR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fr-FR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fr-FR" i="1">
                                                      <a:latin typeface="Cambria Math" panose="02040503050406030204" pitchFamily="18" charset="0"/>
                                                    </a:rPr>
                                                    <m:t>𝑞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fr-FR" i="1">
                                                      <a:latin typeface="Cambria Math" panose="02040503050406030204" pitchFamily="18" charset="0"/>
                                                    </a:rPr>
                                                    <m:t>𝑛</m:t>
                                                  </m:r>
                                                  <m:r>
                                                    <a:rPr lang="fr-FR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+1</m:t>
                                                  </m:r>
                                                </m:sub>
                                              </m:sSub>
                                            </m:e>
                                          </m:acc>
                                          <m:sSub>
                                            <m:sSubPr>
                                              <m:ctrlPr>
                                                <a:rPr lang="fr-FR" i="1" dirty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fr-FR" i="1" dirty="0">
                                                  <a:latin typeface="Cambria Math" panose="02040503050406030204" pitchFamily="18" charset="0"/>
                                                </a:rPr>
                                                <m:t>𝑞</m:t>
                                              </m:r>
                                            </m:e>
                                            <m:sub>
                                              <m:r>
                                                <a:rPr lang="fr-FR" i="1" dirty="0">
                                                  <a:latin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  <m:r>
                                                <a:rPr lang="fr-FR" i="1" dirty="0">
                                                  <a:latin typeface="Cambria Math" panose="02040503050406030204" pitchFamily="18" charset="0"/>
                                                </a:rPr>
                                                <m:t>+2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func>
                                </m:num>
                                <m:den>
                                  <m:r>
                                    <a:rPr lang="fr-FR" b="0" i="1" dirty="0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69CFADB2-0E5A-4090-BA2C-65954CF5845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07BBE43-0B50-4110-854B-815F2F9F02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726F9-5BBD-EE44-B164-D1545ED0EAE9}" type="slidenum">
              <a:rPr lang="fr-FR" smtClean="0"/>
              <a:t>22</a:t>
            </a:fld>
            <a:endParaRPr lang="fr-FR" dirty="0"/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B28A9135-7CD4-4425-B11F-3259E26855B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fr-FR" dirty="0"/>
              <a:t>SQUAD : Détermination des points de contrôle</a:t>
            </a: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0E690787-2D07-40F7-84DE-6712CC3ECDEE}"/>
              </a:ext>
            </a:extLst>
          </p:cNvPr>
          <p:cNvSpPr/>
          <p:nvPr/>
        </p:nvSpPr>
        <p:spPr>
          <a:xfrm>
            <a:off x="3162300" y="2095500"/>
            <a:ext cx="2545080" cy="662940"/>
          </a:xfrm>
          <a:prstGeom prst="round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33A731AA-F1FC-44FB-99E0-2686F4179042}"/>
              </a:ext>
            </a:extLst>
          </p:cNvPr>
          <p:cNvSpPr/>
          <p:nvPr/>
        </p:nvSpPr>
        <p:spPr>
          <a:xfrm>
            <a:off x="3009900" y="3817619"/>
            <a:ext cx="2887980" cy="762693"/>
          </a:xfrm>
          <a:prstGeom prst="round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D077CA9D-B5EA-4227-9095-CB0334911CBE}"/>
              </a:ext>
            </a:extLst>
          </p:cNvPr>
          <p:cNvSpPr/>
          <p:nvPr/>
        </p:nvSpPr>
        <p:spPr>
          <a:xfrm>
            <a:off x="4090987" y="3842733"/>
            <a:ext cx="547688" cy="157852"/>
          </a:xfrm>
          <a:prstGeom prst="round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6FB87BF4-22C5-47F8-9F1F-FBA08F674F47}"/>
              </a:ext>
            </a:extLst>
          </p:cNvPr>
          <p:cNvSpPr/>
          <p:nvPr/>
        </p:nvSpPr>
        <p:spPr>
          <a:xfrm>
            <a:off x="5159691" y="4184676"/>
            <a:ext cx="641033" cy="157852"/>
          </a:xfrm>
          <a:prstGeom prst="round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2850DE5F-F903-45DD-A624-512CFC4C67A8}"/>
              </a:ext>
            </a:extLst>
          </p:cNvPr>
          <p:cNvSpPr txBox="1"/>
          <p:nvPr/>
        </p:nvSpPr>
        <p:spPr>
          <a:xfrm>
            <a:off x="5991922" y="4035137"/>
            <a:ext cx="3235898" cy="334349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fr-FR" sz="1200" b="0" dirty="0">
                <a:solidFill>
                  <a:schemeClr val="bg1">
                    <a:lumMod val="50000"/>
                  </a:schemeClr>
                </a:solidFill>
              </a:rPr>
              <a:t>Nécessité d’utiliser 4 points de passage</a:t>
            </a:r>
          </a:p>
        </p:txBody>
      </p:sp>
      <p:cxnSp>
        <p:nvCxnSpPr>
          <p:cNvPr id="39" name="Connecteur droit 38">
            <a:extLst>
              <a:ext uri="{FF2B5EF4-FFF2-40B4-BE49-F238E27FC236}">
                <a16:creationId xmlns:a16="http://schemas.microsoft.com/office/drawing/2014/main" id="{5CFF3CF4-AC02-4B4B-9A7F-980CD24627E0}"/>
              </a:ext>
            </a:extLst>
          </p:cNvPr>
          <p:cNvCxnSpPr>
            <a:cxnSpLocks/>
            <a:stCxn id="27" idx="6"/>
            <a:endCxn id="36" idx="2"/>
          </p:cNvCxnSpPr>
          <p:nvPr/>
        </p:nvCxnSpPr>
        <p:spPr>
          <a:xfrm flipV="1">
            <a:off x="6285195" y="1686605"/>
            <a:ext cx="2208632" cy="545004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pSp>
        <p:nvGrpSpPr>
          <p:cNvPr id="52" name="Groupe 51">
            <a:extLst>
              <a:ext uri="{FF2B5EF4-FFF2-40B4-BE49-F238E27FC236}">
                <a16:creationId xmlns:a16="http://schemas.microsoft.com/office/drawing/2014/main" id="{7371C2AC-5191-49ED-A189-BC64B1813F78}"/>
              </a:ext>
            </a:extLst>
          </p:cNvPr>
          <p:cNvGrpSpPr/>
          <p:nvPr/>
        </p:nvGrpSpPr>
        <p:grpSpPr>
          <a:xfrm>
            <a:off x="6157176" y="2008898"/>
            <a:ext cx="894005" cy="510424"/>
            <a:chOff x="5821454" y="1266498"/>
            <a:chExt cx="894005" cy="510424"/>
          </a:xfrm>
        </p:grpSpPr>
        <p:grpSp>
          <p:nvGrpSpPr>
            <p:cNvPr id="28" name="Groupe 27">
              <a:extLst>
                <a:ext uri="{FF2B5EF4-FFF2-40B4-BE49-F238E27FC236}">
                  <a16:creationId xmlns:a16="http://schemas.microsoft.com/office/drawing/2014/main" id="{0FA855BC-5AFC-4CC8-9D7A-EF515B7C16A2}"/>
                </a:ext>
              </a:extLst>
            </p:cNvPr>
            <p:cNvGrpSpPr/>
            <p:nvPr/>
          </p:nvGrpSpPr>
          <p:grpSpPr>
            <a:xfrm>
              <a:off x="5903754" y="1266498"/>
              <a:ext cx="811705" cy="510424"/>
              <a:chOff x="5903754" y="1266498"/>
              <a:chExt cx="811705" cy="510424"/>
            </a:xfrm>
          </p:grpSpPr>
          <p:cxnSp>
            <p:nvCxnSpPr>
              <p:cNvPr id="18" name="Connecteur droit 17">
                <a:extLst>
                  <a:ext uri="{FF2B5EF4-FFF2-40B4-BE49-F238E27FC236}">
                    <a16:creationId xmlns:a16="http://schemas.microsoft.com/office/drawing/2014/main" id="{687F4E36-9CA1-4399-BC54-5623C45C0B5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557869" y="1266498"/>
                <a:ext cx="157590" cy="510424"/>
              </a:xfrm>
              <a:prstGeom prst="line">
                <a:avLst/>
              </a:pr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25" name="Connecteur droit 24">
                <a:extLst>
                  <a:ext uri="{FF2B5EF4-FFF2-40B4-BE49-F238E27FC236}">
                    <a16:creationId xmlns:a16="http://schemas.microsoft.com/office/drawing/2014/main" id="{B2A3DD9F-FDE4-48B2-A412-A1FF5361D6E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918949" y="1281457"/>
                <a:ext cx="632647" cy="207752"/>
              </a:xfrm>
              <a:prstGeom prst="line">
                <a:avLst/>
              </a:pr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27" name="Ellipse 26">
                <a:extLst>
                  <a:ext uri="{FF2B5EF4-FFF2-40B4-BE49-F238E27FC236}">
                    <a16:creationId xmlns:a16="http://schemas.microsoft.com/office/drawing/2014/main" id="{AD8DF854-3EAB-4FF1-BF86-0741BAB9F6B5}"/>
                  </a:ext>
                </a:extLst>
              </p:cNvPr>
              <p:cNvSpPr/>
              <p:nvPr/>
            </p:nvSpPr>
            <p:spPr>
              <a:xfrm>
                <a:off x="5903754" y="1462539"/>
                <a:ext cx="45719" cy="53340"/>
              </a:xfrm>
              <a:prstGeom prst="ellipse">
                <a:avLst/>
              </a:prstGeom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47" name="ZoneTexte 46">
              <a:extLst>
                <a:ext uri="{FF2B5EF4-FFF2-40B4-BE49-F238E27FC236}">
                  <a16:creationId xmlns:a16="http://schemas.microsoft.com/office/drawing/2014/main" id="{B41ED555-EEB4-4FD1-A08E-BF1D4430E9CE}"/>
                </a:ext>
              </a:extLst>
            </p:cNvPr>
            <p:cNvSpPr txBox="1"/>
            <p:nvPr/>
          </p:nvSpPr>
          <p:spPr>
            <a:xfrm>
              <a:off x="5821454" y="1535187"/>
              <a:ext cx="194023" cy="161715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noAutofit/>
            </a:bodyPr>
            <a:lstStyle/>
            <a:p>
              <a:r>
                <a:rPr lang="fr-FR" sz="900" b="0" dirty="0">
                  <a:solidFill>
                    <a:schemeClr val="bg1">
                      <a:lumMod val="50000"/>
                    </a:schemeClr>
                  </a:solidFill>
                </a:rPr>
                <a:t>a0</a:t>
              </a:r>
            </a:p>
          </p:txBody>
        </p:sp>
      </p:grpSp>
      <p:grpSp>
        <p:nvGrpSpPr>
          <p:cNvPr id="53" name="Groupe 52">
            <a:extLst>
              <a:ext uri="{FF2B5EF4-FFF2-40B4-BE49-F238E27FC236}">
                <a16:creationId xmlns:a16="http://schemas.microsoft.com/office/drawing/2014/main" id="{D1F69585-DD76-44D3-855F-7475A919C1A2}"/>
              </a:ext>
            </a:extLst>
          </p:cNvPr>
          <p:cNvGrpSpPr/>
          <p:nvPr/>
        </p:nvGrpSpPr>
        <p:grpSpPr>
          <a:xfrm>
            <a:off x="8209881" y="1493692"/>
            <a:ext cx="485437" cy="632708"/>
            <a:chOff x="7874159" y="751292"/>
            <a:chExt cx="485437" cy="632708"/>
          </a:xfrm>
        </p:grpSpPr>
        <p:grpSp>
          <p:nvGrpSpPr>
            <p:cNvPr id="37" name="Groupe 36">
              <a:extLst>
                <a:ext uri="{FF2B5EF4-FFF2-40B4-BE49-F238E27FC236}">
                  <a16:creationId xmlns:a16="http://schemas.microsoft.com/office/drawing/2014/main" id="{C798BA73-C502-4782-954F-4E55349C540A}"/>
                </a:ext>
              </a:extLst>
            </p:cNvPr>
            <p:cNvGrpSpPr/>
            <p:nvPr/>
          </p:nvGrpSpPr>
          <p:grpSpPr>
            <a:xfrm>
              <a:off x="7874159" y="917535"/>
              <a:ext cx="485437" cy="466465"/>
              <a:chOff x="7874159" y="917535"/>
              <a:chExt cx="485437" cy="466465"/>
            </a:xfrm>
          </p:grpSpPr>
          <p:cxnSp>
            <p:nvCxnSpPr>
              <p:cNvPr id="34" name="Connecteur droit 33">
                <a:extLst>
                  <a:ext uri="{FF2B5EF4-FFF2-40B4-BE49-F238E27FC236}">
                    <a16:creationId xmlns:a16="http://schemas.microsoft.com/office/drawing/2014/main" id="{77356A44-2793-49D3-9BEC-863B0A114E6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173847" y="940356"/>
                <a:ext cx="185749" cy="276403"/>
              </a:xfrm>
              <a:prstGeom prst="line">
                <a:avLst/>
              </a:pr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35" name="Connecteur droit 34">
                <a:extLst>
                  <a:ext uri="{FF2B5EF4-FFF2-40B4-BE49-F238E27FC236}">
                    <a16:creationId xmlns:a16="http://schemas.microsoft.com/office/drawing/2014/main" id="{68D30847-2199-4394-8BBA-40E007CE07E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74159" y="1219830"/>
                <a:ext cx="485437" cy="164170"/>
              </a:xfrm>
              <a:prstGeom prst="line">
                <a:avLst/>
              </a:pr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36" name="Ellipse 35">
                <a:extLst>
                  <a:ext uri="{FF2B5EF4-FFF2-40B4-BE49-F238E27FC236}">
                    <a16:creationId xmlns:a16="http://schemas.microsoft.com/office/drawing/2014/main" id="{60F8F91A-9BEB-4AD6-B432-C8BAC0A9C67B}"/>
                  </a:ext>
                </a:extLst>
              </p:cNvPr>
              <p:cNvSpPr/>
              <p:nvPr/>
            </p:nvSpPr>
            <p:spPr>
              <a:xfrm>
                <a:off x="8158105" y="917535"/>
                <a:ext cx="45719" cy="53340"/>
              </a:xfrm>
              <a:prstGeom prst="ellipse">
                <a:avLst/>
              </a:prstGeom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48" name="ZoneTexte 47">
              <a:extLst>
                <a:ext uri="{FF2B5EF4-FFF2-40B4-BE49-F238E27FC236}">
                  <a16:creationId xmlns:a16="http://schemas.microsoft.com/office/drawing/2014/main" id="{6479426E-2893-4C72-A8C1-340401D70002}"/>
                </a:ext>
              </a:extLst>
            </p:cNvPr>
            <p:cNvSpPr txBox="1"/>
            <p:nvPr/>
          </p:nvSpPr>
          <p:spPr>
            <a:xfrm>
              <a:off x="8042691" y="751292"/>
              <a:ext cx="194023" cy="161715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noAutofit/>
            </a:bodyPr>
            <a:lstStyle/>
            <a:p>
              <a:r>
                <a:rPr lang="fr-FR" sz="900" b="0" dirty="0">
                  <a:solidFill>
                    <a:schemeClr val="bg1">
                      <a:lumMod val="50000"/>
                    </a:schemeClr>
                  </a:solidFill>
                </a:rPr>
                <a:t>b1</a:t>
              </a:r>
            </a:p>
          </p:txBody>
        </p:sp>
      </p:grpSp>
      <p:grpSp>
        <p:nvGrpSpPr>
          <p:cNvPr id="51" name="Groupe 50">
            <a:extLst>
              <a:ext uri="{FF2B5EF4-FFF2-40B4-BE49-F238E27FC236}">
                <a16:creationId xmlns:a16="http://schemas.microsoft.com/office/drawing/2014/main" id="{86B58F90-45F4-4261-9A4C-0D9547F508B8}"/>
              </a:ext>
            </a:extLst>
          </p:cNvPr>
          <p:cNvGrpSpPr/>
          <p:nvPr/>
        </p:nvGrpSpPr>
        <p:grpSpPr>
          <a:xfrm>
            <a:off x="6736001" y="1539461"/>
            <a:ext cx="2011248" cy="1179517"/>
            <a:chOff x="6400279" y="797061"/>
            <a:chExt cx="2011248" cy="1179517"/>
          </a:xfrm>
        </p:grpSpPr>
        <p:grpSp>
          <p:nvGrpSpPr>
            <p:cNvPr id="46" name="Groupe 45">
              <a:extLst>
                <a:ext uri="{FF2B5EF4-FFF2-40B4-BE49-F238E27FC236}">
                  <a16:creationId xmlns:a16="http://schemas.microsoft.com/office/drawing/2014/main" id="{89DC1EF9-DEAB-40D1-BE4E-0BA4190C7160}"/>
                </a:ext>
              </a:extLst>
            </p:cNvPr>
            <p:cNvGrpSpPr/>
            <p:nvPr/>
          </p:nvGrpSpPr>
          <p:grpSpPr>
            <a:xfrm>
              <a:off x="6400279" y="797061"/>
              <a:ext cx="1795953" cy="1135262"/>
              <a:chOff x="6400279" y="797061"/>
              <a:chExt cx="1795953" cy="1135262"/>
            </a:xfrm>
          </p:grpSpPr>
          <p:grpSp>
            <p:nvGrpSpPr>
              <p:cNvPr id="32" name="Groupe 31">
                <a:extLst>
                  <a:ext uri="{FF2B5EF4-FFF2-40B4-BE49-F238E27FC236}">
                    <a16:creationId xmlns:a16="http://schemas.microsoft.com/office/drawing/2014/main" id="{9BEE02C4-716F-4E99-896E-92FBBFB0BA74}"/>
                  </a:ext>
                </a:extLst>
              </p:cNvPr>
              <p:cNvGrpSpPr/>
              <p:nvPr/>
            </p:nvGrpSpPr>
            <p:grpSpPr>
              <a:xfrm>
                <a:off x="6400279" y="797061"/>
                <a:ext cx="1795953" cy="1135262"/>
                <a:chOff x="6400279" y="797061"/>
                <a:chExt cx="1795953" cy="1135262"/>
              </a:xfrm>
            </p:grpSpPr>
            <p:grpSp>
              <p:nvGrpSpPr>
                <p:cNvPr id="31" name="Groupe 30">
                  <a:extLst>
                    <a:ext uri="{FF2B5EF4-FFF2-40B4-BE49-F238E27FC236}">
                      <a16:creationId xmlns:a16="http://schemas.microsoft.com/office/drawing/2014/main" id="{ED73A946-0E23-44F8-B487-F24682820245}"/>
                    </a:ext>
                  </a:extLst>
                </p:cNvPr>
                <p:cNvGrpSpPr/>
                <p:nvPr/>
              </p:nvGrpSpPr>
              <p:grpSpPr>
                <a:xfrm>
                  <a:off x="6400279" y="797061"/>
                  <a:ext cx="335800" cy="1024119"/>
                  <a:chOff x="6400279" y="797061"/>
                  <a:chExt cx="335800" cy="1024119"/>
                </a:xfrm>
              </p:grpSpPr>
              <p:cxnSp>
                <p:nvCxnSpPr>
                  <p:cNvPr id="16" name="Connecteur droit 15">
                    <a:extLst>
                      <a:ext uri="{FF2B5EF4-FFF2-40B4-BE49-F238E27FC236}">
                        <a16:creationId xmlns:a16="http://schemas.microsoft.com/office/drawing/2014/main" id="{F0DB7C8F-A652-44D7-89E9-EAF6D465446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6400279" y="797061"/>
                    <a:ext cx="315180" cy="995717"/>
                  </a:xfrm>
                  <a:prstGeom prst="line">
                    <a:avLst/>
                  </a:prstGeom>
                  <a:ln w="9525" cap="flat" cmpd="sng" algn="ctr">
                    <a:solidFill>
                      <a:schemeClr val="accent1"/>
                    </a:solidFill>
                    <a:prstDash val="solid"/>
                    <a:round/>
                    <a:headEnd type="none" w="med" len="med"/>
                    <a:tailEnd type="arrow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3" name="Ellipse 12">
                    <a:extLst>
                      <a:ext uri="{FF2B5EF4-FFF2-40B4-BE49-F238E27FC236}">
                        <a16:creationId xmlns:a16="http://schemas.microsoft.com/office/drawing/2014/main" id="{322ACAB1-167F-4828-A8F8-D1BC2355AC18}"/>
                      </a:ext>
                    </a:extLst>
                  </p:cNvPr>
                  <p:cNvSpPr/>
                  <p:nvPr/>
                </p:nvSpPr>
                <p:spPr>
                  <a:xfrm>
                    <a:off x="6690360" y="1767840"/>
                    <a:ext cx="45719" cy="53340"/>
                  </a:xfrm>
                  <a:prstGeom prst="ellipse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</p:grpSp>
            <p:grpSp>
              <p:nvGrpSpPr>
                <p:cNvPr id="30" name="Groupe 29">
                  <a:extLst>
                    <a:ext uri="{FF2B5EF4-FFF2-40B4-BE49-F238E27FC236}">
                      <a16:creationId xmlns:a16="http://schemas.microsoft.com/office/drawing/2014/main" id="{AC877D3E-2D35-41A3-8E85-EB22736F689A}"/>
                    </a:ext>
                  </a:extLst>
                </p:cNvPr>
                <p:cNvGrpSpPr/>
                <p:nvPr/>
              </p:nvGrpSpPr>
              <p:grpSpPr>
                <a:xfrm>
                  <a:off x="7864051" y="1357318"/>
                  <a:ext cx="332181" cy="575005"/>
                  <a:chOff x="7864051" y="1357318"/>
                  <a:chExt cx="332181" cy="575005"/>
                </a:xfrm>
              </p:grpSpPr>
              <p:cxnSp>
                <p:nvCxnSpPr>
                  <p:cNvPr id="29" name="Connecteur droit 28">
                    <a:extLst>
                      <a:ext uri="{FF2B5EF4-FFF2-40B4-BE49-F238E27FC236}">
                        <a16:creationId xmlns:a16="http://schemas.microsoft.com/office/drawing/2014/main" id="{DBBE8474-E75E-4D8D-A254-1ED044B0DF9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889150" y="1383988"/>
                    <a:ext cx="307082" cy="548335"/>
                  </a:xfrm>
                  <a:prstGeom prst="line">
                    <a:avLst/>
                  </a:prstGeom>
                  <a:ln w="9525" cap="flat" cmpd="sng" algn="ctr">
                    <a:solidFill>
                      <a:schemeClr val="accent1"/>
                    </a:solidFill>
                    <a:prstDash val="solid"/>
                    <a:round/>
                    <a:headEnd type="none" w="med" len="med"/>
                    <a:tailEnd type="arrow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4" name="Ellipse 13">
                    <a:extLst>
                      <a:ext uri="{FF2B5EF4-FFF2-40B4-BE49-F238E27FC236}">
                        <a16:creationId xmlns:a16="http://schemas.microsoft.com/office/drawing/2014/main" id="{86E1FAE4-2D4C-427D-BFAC-050663011EEB}"/>
                      </a:ext>
                    </a:extLst>
                  </p:cNvPr>
                  <p:cNvSpPr/>
                  <p:nvPr/>
                </p:nvSpPr>
                <p:spPr>
                  <a:xfrm>
                    <a:off x="7864051" y="1357318"/>
                    <a:ext cx="45719" cy="53340"/>
                  </a:xfrm>
                  <a:prstGeom prst="ellipse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</p:grpSp>
          </p:grpSp>
          <p:cxnSp>
            <p:nvCxnSpPr>
              <p:cNvPr id="44" name="Connecteur droit 43">
                <a:extLst>
                  <a:ext uri="{FF2B5EF4-FFF2-40B4-BE49-F238E27FC236}">
                    <a16:creationId xmlns:a16="http://schemas.microsoft.com/office/drawing/2014/main" id="{72BD2296-32C5-49BB-98C5-9DFBFF3E0F71}"/>
                  </a:ext>
                </a:extLst>
              </p:cNvPr>
              <p:cNvCxnSpPr>
                <a:cxnSpLocks/>
                <a:stCxn id="13" idx="7"/>
                <a:endCxn id="14" idx="2"/>
              </p:cNvCxnSpPr>
              <p:nvPr/>
            </p:nvCxnSpPr>
            <p:spPr>
              <a:xfrm flipV="1">
                <a:off x="6729384" y="1383988"/>
                <a:ext cx="1134667" cy="39166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9" name="ZoneTexte 48">
              <a:extLst>
                <a:ext uri="{FF2B5EF4-FFF2-40B4-BE49-F238E27FC236}">
                  <a16:creationId xmlns:a16="http://schemas.microsoft.com/office/drawing/2014/main" id="{CBA84F0B-A058-44CC-95BC-343304D23A42}"/>
                </a:ext>
              </a:extLst>
            </p:cNvPr>
            <p:cNvSpPr txBox="1"/>
            <p:nvPr/>
          </p:nvSpPr>
          <p:spPr>
            <a:xfrm>
              <a:off x="6610343" y="1814863"/>
              <a:ext cx="194023" cy="161715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noAutofit/>
            </a:bodyPr>
            <a:lstStyle/>
            <a:p>
              <a:r>
                <a:rPr lang="fr-FR" sz="900" dirty="0">
                  <a:solidFill>
                    <a:schemeClr val="bg1">
                      <a:lumMod val="50000"/>
                    </a:schemeClr>
                  </a:solidFill>
                </a:rPr>
                <a:t>q0</a:t>
              </a:r>
              <a:endParaRPr lang="fr-FR" sz="900" b="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50" name="ZoneTexte 49">
              <a:extLst>
                <a:ext uri="{FF2B5EF4-FFF2-40B4-BE49-F238E27FC236}">
                  <a16:creationId xmlns:a16="http://schemas.microsoft.com/office/drawing/2014/main" id="{03C91167-05A5-4F00-85AE-8936D7C06D6B}"/>
                </a:ext>
              </a:extLst>
            </p:cNvPr>
            <p:cNvSpPr txBox="1"/>
            <p:nvPr/>
          </p:nvSpPr>
          <p:spPr>
            <a:xfrm>
              <a:off x="8217504" y="1283669"/>
              <a:ext cx="194023" cy="161715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noAutofit/>
            </a:bodyPr>
            <a:lstStyle/>
            <a:p>
              <a:r>
                <a:rPr lang="fr-FR" sz="900" dirty="0">
                  <a:solidFill>
                    <a:schemeClr val="bg1">
                      <a:lumMod val="50000"/>
                    </a:schemeClr>
                  </a:solidFill>
                </a:rPr>
                <a:t>q1</a:t>
              </a:r>
              <a:endParaRPr lang="fr-FR" sz="900" b="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09451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4. Conclusion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3722797" y="2942259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789457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3BF24F-A018-4FAC-ADD6-CFB224592A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Conclusion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9CFADB2-0E5A-4090-BA2C-65954CF584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7818" y="1108363"/>
            <a:ext cx="1561510" cy="3537527"/>
          </a:xfrm>
        </p:spPr>
        <p:txBody>
          <a:bodyPr>
            <a:norm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Illustration avec 5 points de passage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fr-FR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07BBE43-0B50-4110-854B-815F2F9F02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726F9-5BBD-EE44-B164-D1545ED0EAE9}" type="slidenum">
              <a:rPr lang="fr-FR" smtClean="0"/>
              <a:t>24</a:t>
            </a:fld>
            <a:endParaRPr lang="fr-FR" dirty="0"/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B28A9135-7CD4-4425-B11F-3259E26855B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fr-FR" dirty="0"/>
              <a:t>Comparaison des méthodes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6076E4E4-5BC9-42CA-8391-3539D13B03D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4133" t="1526" r="5627" b="4005"/>
          <a:stretch/>
        </p:blipFill>
        <p:spPr>
          <a:xfrm>
            <a:off x="1604828" y="770558"/>
            <a:ext cx="3630448" cy="4213136"/>
          </a:xfrm>
          <a:prstGeom prst="rect">
            <a:avLst/>
          </a:prstGeom>
          <a:ln>
            <a:noFill/>
          </a:ln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431B63B5-6D2A-459A-8899-D94FC8BC162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019" t="3820" r="6233" b="4400"/>
          <a:stretch/>
        </p:blipFill>
        <p:spPr>
          <a:xfrm>
            <a:off x="5343662" y="907121"/>
            <a:ext cx="3601756" cy="3902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1016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3BF24F-A018-4FAC-ADD6-CFB224592A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Conclusion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9CFADB2-0E5A-4090-BA2C-65954CF584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fr-FR" dirty="0"/>
          </a:p>
          <a:p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07BBE43-0B50-4110-854B-815F2F9F02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726F9-5BBD-EE44-B164-D1545ED0EAE9}" type="slidenum">
              <a:rPr lang="fr-FR" smtClean="0"/>
              <a:t>25</a:t>
            </a:fld>
            <a:endParaRPr lang="fr-FR" dirty="0"/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B28A9135-7CD4-4425-B11F-3259E26855B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fr-FR" dirty="0"/>
              <a:t>SQUAD : Comparaison</a:t>
            </a:r>
          </a:p>
        </p:txBody>
      </p:sp>
      <p:pic>
        <p:nvPicPr>
          <p:cNvPr id="37" name="Image 36">
            <a:extLst>
              <a:ext uri="{FF2B5EF4-FFF2-40B4-BE49-F238E27FC236}">
                <a16:creationId xmlns:a16="http://schemas.microsoft.com/office/drawing/2014/main" id="{09CB6734-D7BF-4F94-9F85-51414AC1DE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264" t="6972" b="7284"/>
          <a:stretch/>
        </p:blipFill>
        <p:spPr>
          <a:xfrm>
            <a:off x="124648" y="1546155"/>
            <a:ext cx="2831101" cy="2200506"/>
          </a:xfrm>
          <a:prstGeom prst="rect">
            <a:avLst/>
          </a:prstGeom>
        </p:spPr>
      </p:pic>
      <p:pic>
        <p:nvPicPr>
          <p:cNvPr id="39" name="Image 38">
            <a:extLst>
              <a:ext uri="{FF2B5EF4-FFF2-40B4-BE49-F238E27FC236}">
                <a16:creationId xmlns:a16="http://schemas.microsoft.com/office/drawing/2014/main" id="{E26E8FB0-5613-43FC-9543-F17C0CD5CD4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264" t="6972" b="7284"/>
          <a:stretch/>
        </p:blipFill>
        <p:spPr>
          <a:xfrm>
            <a:off x="3156449" y="1546155"/>
            <a:ext cx="2831101" cy="2200506"/>
          </a:xfrm>
          <a:prstGeom prst="rect">
            <a:avLst/>
          </a:prstGeom>
        </p:spPr>
      </p:pic>
      <p:pic>
        <p:nvPicPr>
          <p:cNvPr id="41" name="Image 40">
            <a:extLst>
              <a:ext uri="{FF2B5EF4-FFF2-40B4-BE49-F238E27FC236}">
                <a16:creationId xmlns:a16="http://schemas.microsoft.com/office/drawing/2014/main" id="{DC7E5C7C-3042-4349-B9BE-82C4977D6D7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264" t="6972" b="7284"/>
          <a:stretch/>
        </p:blipFill>
        <p:spPr>
          <a:xfrm>
            <a:off x="6188251" y="1546154"/>
            <a:ext cx="2831101" cy="2200506"/>
          </a:xfrm>
          <a:prstGeom prst="rect">
            <a:avLst/>
          </a:prstGeom>
        </p:spPr>
      </p:pic>
      <p:sp>
        <p:nvSpPr>
          <p:cNvPr id="43" name="Espace réservé du contenu 2">
            <a:extLst>
              <a:ext uri="{FF2B5EF4-FFF2-40B4-BE49-F238E27FC236}">
                <a16:creationId xmlns:a16="http://schemas.microsoft.com/office/drawing/2014/main" id="{FADACE7A-CF12-4427-A9FF-CEE74BCFAC2D}"/>
              </a:ext>
            </a:extLst>
          </p:cNvPr>
          <p:cNvSpPr txBox="1">
            <a:spLocks/>
          </p:cNvSpPr>
          <p:nvPr/>
        </p:nvSpPr>
        <p:spPr>
          <a:xfrm>
            <a:off x="124648" y="1324481"/>
            <a:ext cx="2831100" cy="22167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b="1" dirty="0"/>
              <a:t>SLERP</a:t>
            </a:r>
          </a:p>
          <a:p>
            <a:pPr marL="171450" indent="-171450" algn="ctr">
              <a:buFont typeface="Arial" panose="020B0604020202020204" pitchFamily="34" charset="0"/>
              <a:buChar char="•"/>
            </a:pPr>
            <a:endParaRPr lang="fr-FR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Espace réservé du contenu 2">
                <a:extLst>
                  <a:ext uri="{FF2B5EF4-FFF2-40B4-BE49-F238E27FC236}">
                    <a16:creationId xmlns:a16="http://schemas.microsoft.com/office/drawing/2014/main" id="{EDBFB162-E3A6-4660-A457-6CA548ED3B7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156450" y="1324480"/>
                <a:ext cx="2831100" cy="22167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 lnSpcReduction="10000"/>
              </a:bodyPr>
              <a:lstStyle>
                <a:lvl1pPr marL="0" indent="0" algn="l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1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1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1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1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1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fr-FR" b="1" dirty="0"/>
                  <a:t>SQUAD avec </a:t>
                </a:r>
                <a14:m>
                  <m:oMath xmlns:m="http://schemas.openxmlformats.org/officeDocument/2006/math">
                    <m:r>
                      <a:rPr lang="fr-FR" b="1" i="1" smtClean="0">
                        <a:latin typeface="Cambria Math" panose="02040503050406030204" pitchFamily="18" charset="0"/>
                      </a:rPr>
                      <m:t>𝝎</m:t>
                    </m:r>
                  </m:oMath>
                </a14:m>
                <a:endParaRPr lang="fr-FR" b="1" dirty="0"/>
              </a:p>
              <a:p>
                <a:pPr marL="171450" indent="-171450" algn="ctr">
                  <a:buFont typeface="Arial" panose="020B0604020202020204" pitchFamily="34" charset="0"/>
                  <a:buChar char="•"/>
                </a:pPr>
                <a:endParaRPr lang="fr-FR" b="1" dirty="0"/>
              </a:p>
            </p:txBody>
          </p:sp>
        </mc:Choice>
        <mc:Fallback xmlns="">
          <p:sp>
            <p:nvSpPr>
              <p:cNvPr id="44" name="Espace réservé du contenu 2">
                <a:extLst>
                  <a:ext uri="{FF2B5EF4-FFF2-40B4-BE49-F238E27FC236}">
                    <a16:creationId xmlns:a16="http://schemas.microsoft.com/office/drawing/2014/main" id="{EDBFB162-E3A6-4660-A457-6CA548ED3B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6450" y="1324480"/>
                <a:ext cx="2831100" cy="221673"/>
              </a:xfrm>
              <a:prstGeom prst="rect">
                <a:avLst/>
              </a:prstGeom>
              <a:blipFill>
                <a:blip r:embed="rId5"/>
                <a:stretch>
                  <a:fillRect t="-2703" b="-810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Espace réservé du contenu 2">
                <a:extLst>
                  <a:ext uri="{FF2B5EF4-FFF2-40B4-BE49-F238E27FC236}">
                    <a16:creationId xmlns:a16="http://schemas.microsoft.com/office/drawing/2014/main" id="{F50B92B5-E38C-4CD0-B131-6429BA4DA1C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88251" y="1307099"/>
                <a:ext cx="2831100" cy="22167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 lnSpcReduction="10000"/>
              </a:bodyPr>
              <a:lstStyle>
                <a:lvl1pPr marL="0" indent="0" algn="l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1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1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1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1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1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fr-FR" b="1" dirty="0"/>
                  <a:t>SQUAD sans </a:t>
                </a:r>
                <a14:m>
                  <m:oMath xmlns:m="http://schemas.openxmlformats.org/officeDocument/2006/math">
                    <m:r>
                      <a:rPr lang="fr-FR" b="1" i="1" smtClean="0">
                        <a:latin typeface="Cambria Math" panose="02040503050406030204" pitchFamily="18" charset="0"/>
                      </a:rPr>
                      <m:t>𝝎</m:t>
                    </m:r>
                  </m:oMath>
                </a14:m>
                <a:endParaRPr lang="fr-FR" b="1" dirty="0"/>
              </a:p>
              <a:p>
                <a:pPr marL="171450" indent="-171450" algn="ctr">
                  <a:buFont typeface="Arial" panose="020B0604020202020204" pitchFamily="34" charset="0"/>
                  <a:buChar char="•"/>
                </a:pPr>
                <a:endParaRPr lang="fr-FR" b="1" dirty="0"/>
              </a:p>
            </p:txBody>
          </p:sp>
        </mc:Choice>
        <mc:Fallback xmlns="">
          <p:sp>
            <p:nvSpPr>
              <p:cNvPr id="45" name="Espace réservé du contenu 2">
                <a:extLst>
                  <a:ext uri="{FF2B5EF4-FFF2-40B4-BE49-F238E27FC236}">
                    <a16:creationId xmlns:a16="http://schemas.microsoft.com/office/drawing/2014/main" id="{F50B92B5-E38C-4CD0-B131-6429BA4DA1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8251" y="1307099"/>
                <a:ext cx="2831100" cy="221673"/>
              </a:xfrm>
              <a:prstGeom prst="rect">
                <a:avLst/>
              </a:prstGeom>
              <a:blipFill>
                <a:blip r:embed="rId6"/>
                <a:stretch>
                  <a:fillRect t="-2703" b="-810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549326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3BF24F-A018-4FAC-ADD6-CFB224592A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Conclusion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9CFADB2-0E5A-4090-BA2C-65954CF584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fr-FR" b="1" dirty="0">
                <a:solidFill>
                  <a:schemeClr val="accent1"/>
                </a:solidFill>
              </a:rPr>
              <a:t>Augmentation de l’ordre </a:t>
            </a:r>
            <a:r>
              <a:rPr lang="fr-FR" dirty="0"/>
              <a:t>: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fr-FR" dirty="0"/>
              <a:t>Accélération linéaire par morceau : discontinuité </a:t>
            </a:r>
            <a:r>
              <a:rPr lang="fr-FR" dirty="0">
                <a:sym typeface="Wingdings" panose="05000000000000000000" pitchFamily="2" charset="2"/>
              </a:rPr>
              <a:t> </a:t>
            </a:r>
            <a:r>
              <a:rPr lang="fr-FR" dirty="0"/>
              <a:t>pas très réaliste.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fr-FR" dirty="0"/>
              <a:t>Partir de l’écriture d’une méthode équivalente à un </a:t>
            </a:r>
            <a:r>
              <a:rPr lang="fr-FR" b="1" dirty="0">
                <a:solidFill>
                  <a:schemeClr val="accent1"/>
                </a:solidFill>
              </a:rPr>
              <a:t>Bézier à 6 points</a:t>
            </a:r>
            <a:r>
              <a:rPr lang="fr-FR" dirty="0"/>
              <a:t>.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fr-FR" dirty="0"/>
              <a:t>Risque d’oscillations supplémentaires. </a:t>
            </a:r>
          </a:p>
          <a:p>
            <a:pPr marL="228600" indent="-228600">
              <a:buFont typeface="+mj-lt"/>
              <a:buAutoNum type="arabicPeriod"/>
            </a:pPr>
            <a:endParaRPr lang="fr-FR" dirty="0"/>
          </a:p>
          <a:p>
            <a:pPr marL="228600" indent="-228600">
              <a:buFont typeface="+mj-lt"/>
              <a:buAutoNum type="arabicPeriod"/>
            </a:pPr>
            <a:r>
              <a:rPr lang="fr-FR" dirty="0"/>
              <a:t>Utilisation de données réelles :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fr-FR" dirty="0"/>
              <a:t>Que faire si les </a:t>
            </a:r>
            <a:r>
              <a:rPr lang="fr-FR" b="1" dirty="0">
                <a:solidFill>
                  <a:schemeClr val="accent1"/>
                </a:solidFill>
              </a:rPr>
              <a:t>données sont bruitées </a:t>
            </a:r>
            <a:r>
              <a:rPr lang="fr-FR" dirty="0"/>
              <a:t>?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fr-FR" dirty="0"/>
              <a:t>Que faire s’il y a un </a:t>
            </a:r>
            <a:r>
              <a:rPr lang="fr-FR" b="1" dirty="0">
                <a:solidFill>
                  <a:schemeClr val="accent1"/>
                </a:solidFill>
              </a:rPr>
              <a:t>saut à cause d’une correction </a:t>
            </a:r>
            <a:r>
              <a:rPr lang="fr-FR" dirty="0"/>
              <a:t>? (Pire cas : recalage d’un MARINS après plusieurs jours sans corrections).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fr-FR" dirty="0"/>
              <a:t>On pourrait </a:t>
            </a:r>
            <a:r>
              <a:rPr lang="fr-FR" b="1" dirty="0">
                <a:solidFill>
                  <a:schemeClr val="accent1"/>
                </a:solidFill>
              </a:rPr>
              <a:t>exploiter les écarts-types </a:t>
            </a:r>
            <a:r>
              <a:rPr lang="fr-FR" dirty="0"/>
              <a:t>!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fr-FR" dirty="0"/>
              <a:t>Actuellement : moyenne glissante. </a:t>
            </a:r>
          </a:p>
          <a:p>
            <a:pPr marL="228600" indent="-228600">
              <a:buFont typeface="+mj-lt"/>
              <a:buAutoNum type="arabicPeriod"/>
            </a:pPr>
            <a:endParaRPr lang="fr-FR" dirty="0"/>
          </a:p>
          <a:p>
            <a:pPr marL="228600" indent="-228600">
              <a:buFont typeface="+mj-lt"/>
              <a:buAutoNum type="arabicPeriod"/>
            </a:pPr>
            <a:r>
              <a:rPr lang="fr-FR" dirty="0"/>
              <a:t>Changement de méthode :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fr-FR" b="1" dirty="0">
                <a:solidFill>
                  <a:schemeClr val="accent1"/>
                </a:solidFill>
              </a:rPr>
              <a:t>Optimiseur de trajectoires avec contrainte </a:t>
            </a:r>
            <a:r>
              <a:rPr lang="fr-FR" dirty="0"/>
              <a:t>(continuité, variation max, </a:t>
            </a:r>
            <a:r>
              <a:rPr lang="fr-FR" dirty="0" err="1"/>
              <a:t>etc</a:t>
            </a:r>
            <a:r>
              <a:rPr lang="fr-FR" dirty="0"/>
              <a:t>).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fr-FR" dirty="0"/>
              <a:t>Se permettre de ne pas passer exactement au point de passage ?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fr-FR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07BBE43-0B50-4110-854B-815F2F9F02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726F9-5BBD-EE44-B164-D1545ED0EAE9}" type="slidenum">
              <a:rPr lang="fr-FR" smtClean="0"/>
              <a:t>26</a:t>
            </a:fld>
            <a:endParaRPr lang="fr-FR" dirty="0"/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B28A9135-7CD4-4425-B11F-3259E26855B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fr-FR" dirty="0"/>
              <a:t>Perspectives</a:t>
            </a:r>
          </a:p>
        </p:txBody>
      </p:sp>
    </p:spTree>
    <p:extLst>
      <p:ext uri="{BB962C8B-B14F-4D97-AF65-F5344CB8AC3E}">
        <p14:creationId xmlns:p14="http://schemas.microsoft.com/office/powerpoint/2010/main" val="37490322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3046047" y="1027548"/>
            <a:ext cx="5698452" cy="2908658"/>
          </a:xfrm>
        </p:spPr>
        <p:txBody>
          <a:bodyPr/>
          <a:lstStyle/>
          <a:p>
            <a:r>
              <a:rPr lang="fr-FR" dirty="0"/>
              <a:t>1. Les quaternions</a:t>
            </a:r>
            <a:br>
              <a:rPr lang="fr-FR" dirty="0"/>
            </a:br>
            <a:br>
              <a:rPr lang="fr-FR" dirty="0"/>
            </a:br>
            <a:r>
              <a:rPr lang="fr-FR" dirty="0"/>
              <a:t>2. Les quaternions et les rotations</a:t>
            </a:r>
            <a:br>
              <a:rPr lang="fr-FR" dirty="0"/>
            </a:br>
            <a:br>
              <a:rPr lang="fr-FR" dirty="0"/>
            </a:br>
            <a:r>
              <a:rPr lang="fr-FR" dirty="0"/>
              <a:t>3. L’interpolation d’orientation</a:t>
            </a:r>
            <a:br>
              <a:rPr lang="fr-FR" dirty="0"/>
            </a:br>
            <a:br>
              <a:rPr lang="fr-FR" dirty="0"/>
            </a:br>
            <a:r>
              <a:rPr lang="fr-FR" dirty="0"/>
              <a:t>4. Conclusion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4740750" y="2753218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022027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Introduction</a:t>
            </a:r>
          </a:p>
        </p:txBody>
      </p:sp>
      <p:sp>
        <p:nvSpPr>
          <p:cNvPr id="8" name="Espace réservé du contenu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Il existe plusieurs méthodes pour parler des rotations :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Les angles d’Euler,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Les vecteurs de rotation,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Les matrices de rotation,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Le couple angle / axe de rotation,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Les quaternions. </a:t>
            </a:r>
          </a:p>
        </p:txBody>
      </p:sp>
      <p:sp>
        <p:nvSpPr>
          <p:cNvPr id="9" name="Espace réservé du contenu 8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fr-FR" dirty="0"/>
              <a:t>Les différentes méthodes de représentation de l’orientation</a:t>
            </a: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726F9-5BBD-EE44-B164-D1545ED0EAE9}" type="slidenum">
              <a:rPr lang="fr-FR" smtClean="0"/>
              <a:t>4</a:t>
            </a:fld>
            <a:endParaRPr lang="fr-FR" dirty="0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B25458CE-F18F-4354-878B-9FB22627D567}"/>
              </a:ext>
            </a:extLst>
          </p:cNvPr>
          <p:cNvSpPr txBox="1"/>
          <p:nvPr/>
        </p:nvSpPr>
        <p:spPr>
          <a:xfrm>
            <a:off x="4571999" y="1136644"/>
            <a:ext cx="436418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000" b="1" dirty="0">
                <a:solidFill>
                  <a:schemeClr val="accent1"/>
                </a:solidFill>
              </a:rPr>
              <a:t>Angles d’Euler :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000" dirty="0"/>
              <a:t>Avantages :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fr-FR" sz="1000" dirty="0"/>
              <a:t>Il est facile de se les représenter mentalement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000" dirty="0"/>
              <a:t>Défauts :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fr-FR" sz="1000" dirty="0"/>
              <a:t>Ordre et axes des rotation dépendants des conventions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fr-FR" sz="1000" dirty="0"/>
              <a:t>Beaucoup de possibilités !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fr-FR" sz="1000" dirty="0"/>
              <a:t>Généralement transformés en matrice de rotation pour </a:t>
            </a:r>
          </a:p>
          <a:p>
            <a:r>
              <a:rPr lang="fr-FR" sz="1000" dirty="0"/>
              <a:t>	transformer les vecteurs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fr-FR" sz="1000" dirty="0"/>
              <a:t>Ambiguïtés intrinsèques (pitch à 90°),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ZoneTexte 14">
                <a:extLst>
                  <a:ext uri="{FF2B5EF4-FFF2-40B4-BE49-F238E27FC236}">
                    <a16:creationId xmlns:a16="http://schemas.microsoft.com/office/drawing/2014/main" id="{32C168A9-456B-4D91-B7B7-1CCCF264FCA4}"/>
                  </a:ext>
                </a:extLst>
              </p:cNvPr>
              <p:cNvSpPr txBox="1"/>
              <p:nvPr/>
            </p:nvSpPr>
            <p:spPr>
              <a:xfrm>
                <a:off x="4572001" y="2952413"/>
                <a:ext cx="4445619" cy="18874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sz="1000" b="1" dirty="0">
                    <a:solidFill>
                      <a:schemeClr val="accent1"/>
                    </a:solidFill>
                  </a:rPr>
                  <a:t>Matrices de rotation : 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fr-FR" sz="1000" dirty="0"/>
                  <a:t>Avantages :</a:t>
                </a:r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fr-FR" sz="1000" dirty="0"/>
                  <a:t>Pas de singularité numérique, </a:t>
                </a:r>
                <a:r>
                  <a:rPr lang="fr-FR" sz="700" strike="sngStrike" dirty="0"/>
                  <a:t>sauf lors de l’extraction des angles d’Euler</a:t>
                </a:r>
                <a:endParaRPr lang="fr-FR" sz="1000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fr-FR" sz="1000" dirty="0"/>
                  <a:t>Désavantages : </a:t>
                </a:r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fr-FR" sz="1000" dirty="0"/>
                  <a:t>Difficile de se faire une idée de la rotation en regardant les termes</a:t>
                </a:r>
              </a:p>
              <a:p>
                <a:pPr marL="900113" lvl="1" indent="-900113"/>
                <a:r>
                  <a:rPr lang="fr-FR" sz="1000" b="0" dirty="0"/>
                  <a:t>		</a:t>
                </a:r>
                <a14:m>
                  <m:oMath xmlns:m="http://schemas.openxmlformats.org/officeDocument/2006/math">
                    <m:r>
                      <a:rPr lang="fr-FR" sz="1000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fr-FR" sz="1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fr-FR" sz="1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fr-FR" sz="10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fr-FR" sz="1000" i="1">
                                  <a:latin typeface="Cambria Math" panose="02040503050406030204" pitchFamily="18" charset="0"/>
                                </a:rPr>
                                <m:t>0.85</m:t>
                              </m:r>
                            </m:e>
                            <m:e>
                              <m:r>
                                <a:rPr lang="fr-FR" sz="1000" i="1">
                                  <a:latin typeface="Cambria Math" panose="02040503050406030204" pitchFamily="18" charset="0"/>
                                </a:rPr>
                                <m:t>−0.52</m:t>
                              </m:r>
                            </m:e>
                            <m:e>
                              <m:r>
                                <a:rPr lang="fr-FR" sz="1000" i="1">
                                  <a:latin typeface="Cambria Math" panose="02040503050406030204" pitchFamily="18" charset="0"/>
                                </a:rPr>
                                <m:t>−0.0</m:t>
                              </m:r>
                              <m:r>
                                <a:rPr lang="fr-FR" sz="1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fr-FR" sz="1000" i="1">
                                  <a:latin typeface="Cambria Math" panose="02040503050406030204" pitchFamily="18" charset="0"/>
                                </a:rPr>
                                <m:t>0.15</m:t>
                              </m:r>
                            </m:e>
                            <m:e>
                              <m:r>
                                <a:rPr lang="fr-FR" sz="1000" i="1">
                                  <a:latin typeface="Cambria Math" panose="02040503050406030204" pitchFamily="18" charset="0"/>
                                </a:rPr>
                                <m:t>0.25</m:t>
                              </m:r>
                            </m:e>
                            <m:e>
                              <m:r>
                                <a:rPr lang="fr-FR" sz="1000" i="1">
                                  <a:latin typeface="Cambria Math" panose="02040503050406030204" pitchFamily="18" charset="0"/>
                                </a:rPr>
                                <m:t>−0.95</m:t>
                              </m:r>
                            </m:e>
                          </m:mr>
                          <m:mr>
                            <m:e>
                              <m:r>
                                <a:rPr lang="fr-FR" sz="1000" b="0" i="1" smtClean="0">
                                  <a:latin typeface="Cambria Math" panose="02040503050406030204" pitchFamily="18" charset="0"/>
                                </a:rPr>
                                <m:t>0.50</m:t>
                              </m:r>
                            </m:e>
                            <m:e>
                              <m:r>
                                <a:rPr lang="fr-FR" sz="1000" i="1">
                                  <a:latin typeface="Cambria Math" panose="02040503050406030204" pitchFamily="18" charset="0"/>
                                </a:rPr>
                                <m:t>0.81</m:t>
                              </m:r>
                            </m:e>
                            <m:e>
                              <m:r>
                                <a:rPr lang="fr-FR" sz="1000" i="1">
                                  <a:latin typeface="Cambria Math" panose="02040503050406030204" pitchFamily="18" charset="0"/>
                                </a:rPr>
                                <m:t>0.29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fr-FR" sz="1000" dirty="0"/>
                  <a:t> correspond à une rotation de </a:t>
                </a:r>
                <a14:m>
                  <m:oMath xmlns:m="http://schemas.openxmlformats.org/officeDocument/2006/math">
                    <m:r>
                      <a:rPr lang="fr-FR" sz="1000" b="0" i="1" smtClean="0">
                        <a:latin typeface="Cambria Math" panose="02040503050406030204" pitchFamily="18" charset="0"/>
                      </a:rPr>
                      <m:t>𝜓</m:t>
                    </m:r>
                    <m:r>
                      <a:rPr lang="fr-FR" sz="1000" b="0" i="1" smtClean="0">
                        <a:latin typeface="Cambria Math" panose="02040503050406030204" pitchFamily="18" charset="0"/>
                      </a:rPr>
                      <m:t>=10°,  </m:t>
                    </m:r>
                    <m:r>
                      <a:rPr lang="fr-FR" sz="1000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fr-FR" sz="1000" b="0" i="1" smtClean="0">
                        <a:latin typeface="Cambria Math" panose="02040503050406030204" pitchFamily="18" charset="0"/>
                      </a:rPr>
                      <m:t>=−30°, </m:t>
                    </m:r>
                    <m:r>
                      <a:rPr lang="fr-FR" sz="1000" b="0" i="1" smtClean="0">
                        <a:latin typeface="Cambria Math" panose="02040503050406030204" pitchFamily="18" charset="0"/>
                      </a:rPr>
                      <m:t>𝜙</m:t>
                    </m:r>
                    <m:r>
                      <a:rPr lang="fr-FR" sz="1000" b="0" i="1" smtClean="0">
                        <a:latin typeface="Cambria Math" panose="02040503050406030204" pitchFamily="18" charset="0"/>
                      </a:rPr>
                      <m:t>=70°</m:t>
                    </m:r>
                  </m:oMath>
                </a14:m>
                <a:endParaRPr lang="fr-FR" sz="1000" dirty="0"/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fr-FR" sz="1000" dirty="0"/>
                  <a:t>9 coefficients à conserver et à transmettre (pour les calculateurs limités)</a:t>
                </a:r>
              </a:p>
            </p:txBody>
          </p:sp>
        </mc:Choice>
        <mc:Fallback xmlns="">
          <p:sp>
            <p:nvSpPr>
              <p:cNvPr id="15" name="ZoneTexte 14">
                <a:extLst>
                  <a:ext uri="{FF2B5EF4-FFF2-40B4-BE49-F238E27FC236}">
                    <a16:creationId xmlns:a16="http://schemas.microsoft.com/office/drawing/2014/main" id="{32C168A9-456B-4D91-B7B7-1CCCF264FC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1" y="2952413"/>
                <a:ext cx="4445619" cy="1887440"/>
              </a:xfrm>
              <a:prstGeom prst="rect">
                <a:avLst/>
              </a:prstGeom>
              <a:blipFill>
                <a:blip r:embed="rId2"/>
                <a:stretch>
                  <a:fillRect b="-64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ZoneTexte 15">
            <a:extLst>
              <a:ext uri="{FF2B5EF4-FFF2-40B4-BE49-F238E27FC236}">
                <a16:creationId xmlns:a16="http://schemas.microsoft.com/office/drawing/2014/main" id="{326CEA39-B950-4624-AC4A-93514F1A3DDD}"/>
              </a:ext>
            </a:extLst>
          </p:cNvPr>
          <p:cNvSpPr txBox="1"/>
          <p:nvPr/>
        </p:nvSpPr>
        <p:spPr>
          <a:xfrm>
            <a:off x="76877" y="3583532"/>
            <a:ext cx="449512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000" b="1" dirty="0">
                <a:solidFill>
                  <a:schemeClr val="accent1"/>
                </a:solidFill>
              </a:rPr>
              <a:t>Quaternions :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000" dirty="0"/>
              <a:t>Avantages 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fr-FR" sz="1000" dirty="0"/>
              <a:t>Pas de singularité numérique, </a:t>
            </a:r>
            <a:r>
              <a:rPr lang="fr-FR" sz="700" strike="sngStrike" dirty="0"/>
              <a:t>sauf lors de l’extraction des angles d’Euler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fr-FR" sz="1000" dirty="0"/>
              <a:t>4 coefficients à transmettre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fr-FR" sz="1000" dirty="0"/>
              <a:t>Moins de multiplications pour le changement de repère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000" dirty="0"/>
              <a:t>Désavantages :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fr-FR" sz="1000" dirty="0"/>
              <a:t>Difficile de se faire une idée de la rotation en regardant les termes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fr-FR" sz="1000" dirty="0"/>
              <a:t>Introduction d’une quatrième dimension.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80C94333-E23E-4623-8E73-768AD2F894C0}"/>
                  </a:ext>
                </a:extLst>
              </p:cNvPr>
              <p:cNvSpPr txBox="1"/>
              <p:nvPr/>
            </p:nvSpPr>
            <p:spPr>
              <a:xfrm>
                <a:off x="126380" y="2232228"/>
                <a:ext cx="4445619" cy="13234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sz="1000" b="1" dirty="0">
                    <a:solidFill>
                      <a:schemeClr val="accent1"/>
                    </a:solidFill>
                  </a:rPr>
                  <a:t>Vecteurs de rotation : 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fr-FR" sz="1000" dirty="0"/>
                  <a:t>Avantages : </a:t>
                </a:r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fr-FR" sz="1000" dirty="0"/>
                  <a:t>Simple à lire. 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fr-FR" sz="1000" dirty="0"/>
                  <a:t>Désavantage : </a:t>
                </a:r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fr-FR" sz="1000" dirty="0"/>
                  <a:t>Plusieurs vecteurs peuvent représenter la même orientation (modulo </a:t>
                </a:r>
                <a14:m>
                  <m:oMath xmlns:m="http://schemas.openxmlformats.org/officeDocument/2006/math">
                    <m:r>
                      <a:rPr lang="fr-FR" sz="1000" i="1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fr-FR" sz="1000" b="0" i="1" dirty="0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fr-FR" sz="1000" dirty="0"/>
                  <a:t> sur la norme)</a:t>
                </a:r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fr-FR" sz="1000" dirty="0"/>
                  <a:t>Un vecteur [0 0 0] et un vecteur [2pi 0 0] représentent la même rotation mais l’un n’a pas de notion d’axe de rotation </a:t>
                </a:r>
              </a:p>
            </p:txBody>
          </p:sp>
        </mc:Choice>
        <mc:Fallback xmlns=""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80C94333-E23E-4623-8E73-768AD2F894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380" y="2232228"/>
                <a:ext cx="4445619" cy="1323439"/>
              </a:xfrm>
              <a:prstGeom prst="rect">
                <a:avLst/>
              </a:prstGeom>
              <a:blipFill>
                <a:blip r:embed="rId3"/>
                <a:stretch>
                  <a:fillRect b="-138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30359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1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1. Les quaternions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3722797" y="2942259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705759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Quelques propriétés des quaternions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Espace réservé du contenu 7"/>
              <p:cNvSpPr>
                <a:spLocks noGrp="1"/>
              </p:cNvSpPr>
              <p:nvPr>
                <p:ph idx="1"/>
              </p:nvPr>
            </p:nvSpPr>
            <p:spPr>
              <a:xfrm>
                <a:off x="207817" y="1108363"/>
                <a:ext cx="6132598" cy="3537527"/>
              </a:xfrm>
            </p:spPr>
            <p:txBody>
              <a:bodyPr numCol="2">
                <a:noAutofit/>
              </a:bodyPr>
              <a:lstStyle/>
              <a:p>
                <a:r>
                  <a:rPr lang="fr-FR" dirty="0"/>
                  <a:t>Introduction : 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fr-FR" dirty="0"/>
                  <a:t>Découverts par William </a:t>
                </a:r>
                <a:r>
                  <a:rPr lang="fr-FR" dirty="0" err="1"/>
                  <a:t>Rowan</a:t>
                </a:r>
                <a:r>
                  <a:rPr lang="fr-FR" dirty="0"/>
                  <a:t> Hamilton en 1843, lors d’une balade avec son épouse. 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fr-FR" dirty="0"/>
                  <a:t>L’étincelle prit la forme : </a:t>
                </a:r>
                <a:endParaRPr lang="fr-FR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16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16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e>
                        <m:sup>
                          <m:r>
                            <a:rPr lang="fr-FR" sz="16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fr-FR" sz="1600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1600" b="1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1600" b="1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𝒋</m:t>
                          </m:r>
                        </m:e>
                        <m:sup>
                          <m:r>
                            <a:rPr lang="fr-FR" sz="1600" b="1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fr-FR" sz="1600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1600" b="1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1600" b="1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  <m:sup>
                          <m:r>
                            <a:rPr lang="fr-FR" sz="1600" b="1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fr-FR" sz="16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1600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𝒊</m:t>
                      </m:r>
                      <m:r>
                        <a:rPr lang="fr-FR" sz="1600" b="1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𝒋</m:t>
                      </m:r>
                      <m:r>
                        <a:rPr lang="fr-FR" sz="1600" b="1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fr-FR" sz="1600" b="1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fr-FR" sz="1600" b="1" i="1" smtClean="0"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fr-FR" sz="1600" b="1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fr-FR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fr-FR" dirty="0"/>
                  <a:t>Il ajouta 2 nombres aux nombres complexes connus. </a:t>
                </a:r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fr-FR" dirty="0"/>
                  <a:t>Résultat : un nombre hypercomplexe avec 4 composants : </a:t>
                </a:r>
              </a:p>
              <a:p>
                <a:pPr marL="1085850" lvl="2" indent="-171450">
                  <a:buFont typeface="Arial" panose="020B0604020202020204" pitchFamily="34" charset="0"/>
                  <a:buChar char="•"/>
                </a:pPr>
                <a:r>
                  <a:rPr lang="fr-FR" dirty="0"/>
                  <a:t>Une réelle </a:t>
                </a:r>
              </a:p>
              <a:p>
                <a:pPr marL="1085850" lvl="2" indent="-171450">
                  <a:buFont typeface="Arial" panose="020B0604020202020204" pitchFamily="34" charset="0"/>
                  <a:buChar char="•"/>
                </a:pPr>
                <a:r>
                  <a:rPr lang="fr-FR" dirty="0"/>
                  <a:t>3 complexes </a:t>
                </a:r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:endParaRPr lang="fr-FR" dirty="0"/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fr-FR" dirty="0"/>
                  <a:t>Ecritures possibles : </a:t>
                </a:r>
              </a:p>
              <a:p>
                <a:pPr marL="1085850" lvl="2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fr-FR" sz="1600" b="1" i="1" smtClean="0">
                        <a:latin typeface="Cambria Math" panose="02040503050406030204" pitchFamily="18" charset="0"/>
                      </a:rPr>
                      <m:t>𝒒</m:t>
                    </m:r>
                    <m:r>
                      <a:rPr lang="fr-FR" sz="16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FR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fr-FR" sz="16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fr-FR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fr-FR" sz="16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𝒊</m:t>
                    </m:r>
                    <m:r>
                      <a:rPr lang="fr-FR" sz="16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fr-FR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fr-FR" sz="1600" b="1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𝒋</m:t>
                    </m:r>
                    <m:r>
                      <a:rPr lang="fr-FR" sz="16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fr-FR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fr-FR" sz="1600" b="1" i="1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endParaRPr lang="fr-FR" sz="1600" b="1" dirty="0"/>
              </a:p>
              <a:p>
                <a:pPr marL="1085850" lvl="2" indent="-171450">
                  <a:buFont typeface="Arial" panose="020B0604020202020204" pitchFamily="34" charset="0"/>
                  <a:buChar char="•"/>
                </a:pPr>
                <a:endParaRPr lang="fr-FR" b="0" dirty="0"/>
              </a:p>
              <a:p>
                <a:pPr marL="1085850" lvl="2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fr-FR" sz="1600" b="1" i="1" smtClean="0">
                        <a:latin typeface="Cambria Math" panose="02040503050406030204" pitchFamily="18" charset="0"/>
                      </a:rPr>
                      <m:t>𝒒</m:t>
                    </m:r>
                    <m:r>
                      <a:rPr lang="fr-FR" sz="16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fr-FR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fr-FR" sz="16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fr-FR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fr-FR" sz="1600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fr-FR" sz="16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fr-FR" sz="16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600" b="1" i="1" smtClean="0">
                                      <a:latin typeface="Cambria Math" panose="02040503050406030204" pitchFamily="18" charset="0"/>
                                    </a:rPr>
                                    <m:t>𝒒</m:t>
                                  </m:r>
                                </m:e>
                                <m:sub>
                                  <m:r>
                                    <a:rPr lang="fr-FR" sz="1600" b="1" i="1" smtClean="0">
                                      <a:latin typeface="Cambria Math" panose="02040503050406030204" pitchFamily="18" charset="0"/>
                                    </a:rPr>
                                    <m:t>𝒗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fr-FR" sz="1600" dirty="0"/>
                  <a:t> </a:t>
                </a:r>
                <a:r>
                  <a:rPr lang="fr-FR" dirty="0"/>
                  <a:t>avec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400" b="1" i="1" smtClean="0"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  <m:sub>
                        <m:r>
                          <a:rPr lang="fr-FR" sz="1400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sub>
                    </m:sSub>
                  </m:oMath>
                </a14:m>
                <a:r>
                  <a:rPr lang="fr-FR" dirty="0"/>
                  <a:t> un vecteur regroupant la partie complexe. </a:t>
                </a:r>
              </a:p>
              <a:p>
                <a:pPr marL="1085850" lvl="2" indent="-171450">
                  <a:buFont typeface="Arial" panose="020B0604020202020204" pitchFamily="34" charset="0"/>
                  <a:buChar char="•"/>
                </a:pPr>
                <a:endParaRPr lang="fr-FR" dirty="0"/>
              </a:p>
              <a:p>
                <a:pPr marL="1085850" lvl="2" indent="-171450">
                  <a:buFont typeface="Arial" panose="020B0604020202020204" pitchFamily="34" charset="0"/>
                  <a:buChar char="•"/>
                </a:pPr>
                <a:endParaRPr lang="fr-FR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fr-FR" dirty="0"/>
              </a:p>
            </p:txBody>
          </p:sp>
        </mc:Choice>
        <mc:Fallback xmlns="">
          <p:sp>
            <p:nvSpPr>
              <p:cNvPr id="8" name="Espace réservé du contenu 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7817" y="1108363"/>
                <a:ext cx="6132598" cy="3537527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Espace réservé du contenu 8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fr-FR" dirty="0"/>
              <a:t>Description</a:t>
            </a: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726F9-5BBD-EE44-B164-D1545ED0EAE9}" type="slidenum">
              <a:rPr lang="fr-FR" smtClean="0"/>
              <a:t>6</a:t>
            </a:fld>
            <a:endParaRPr lang="fr-FR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BF05360-7631-4799-8614-8596B7408A36}"/>
              </a:ext>
            </a:extLst>
          </p:cNvPr>
          <p:cNvSpPr/>
          <p:nvPr/>
        </p:nvSpPr>
        <p:spPr>
          <a:xfrm>
            <a:off x="1880558" y="1639018"/>
            <a:ext cx="2311880" cy="345057"/>
          </a:xfrm>
          <a:prstGeom prst="rect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3" name="Espace réservé du contenu 7">
            <a:extLst>
              <a:ext uri="{FF2B5EF4-FFF2-40B4-BE49-F238E27FC236}">
                <a16:creationId xmlns:a16="http://schemas.microsoft.com/office/drawing/2014/main" id="{94092F3F-48E2-4823-A46E-3D0F572DE42D}"/>
              </a:ext>
            </a:extLst>
          </p:cNvPr>
          <p:cNvSpPr txBox="1">
            <a:spLocks/>
          </p:cNvSpPr>
          <p:nvPr/>
        </p:nvSpPr>
        <p:spPr>
          <a:xfrm>
            <a:off x="5762445" y="959492"/>
            <a:ext cx="3303917" cy="1126745"/>
          </a:xfrm>
          <a:prstGeom prst="rect">
            <a:avLst/>
          </a:prstGeom>
        </p:spPr>
        <p:txBody>
          <a:bodyPr vert="horz" lIns="91440" tIns="45720" rIns="91440" bIns="45720" numCol="1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Quelques liens :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fr-FR" dirty="0">
                <a:hlinkClick r:id="rId4"/>
              </a:rPr>
              <a:t>https://eater.net/quaternions</a:t>
            </a:r>
            <a:endParaRPr lang="fr-FR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fr-FR" dirty="0">
                <a:hlinkClick r:id="rId5"/>
              </a:rPr>
              <a:t>https://www.youtube.com/watch?v=d4EgbgTm0Bg&amp;t=1648s</a:t>
            </a:r>
            <a:r>
              <a:rPr lang="fr-FR" dirty="0"/>
              <a:t>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fr-FR" dirty="0">
                <a:hlinkClick r:id="rId6"/>
              </a:rPr>
              <a:t>https://fr.wikipedia.org/wiki/Quaternion</a:t>
            </a:r>
            <a:r>
              <a:rPr lang="fr-FR" dirty="0"/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0A6A01D5-6EBF-4999-8AFC-34D72A34AE87}"/>
                  </a:ext>
                </a:extLst>
              </p:cNvPr>
              <p:cNvSpPr txBox="1"/>
              <p:nvPr/>
            </p:nvSpPr>
            <p:spPr>
              <a:xfrm>
                <a:off x="5291543" y="2807497"/>
                <a:ext cx="1873457" cy="1117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800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fr-FR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fr-FR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sz="1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fr-FR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fr-FR" sz="1800" i="1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fr-FR" sz="18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fr-FR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800" i="1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fr-FR" sz="18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fr-FR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sSub>
                                      <m:sSubPr>
                                        <m:ctrlPr>
                                          <a:rPr lang="fr-FR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sz="1800" i="1">
                                            <a:latin typeface="Cambria Math" panose="02040503050406030204" pitchFamily="18" charset="0"/>
                                          </a:rPr>
                                          <m:t>𝑞</m:t>
                                        </m:r>
                                      </m:e>
                                      <m:sub>
                                        <m:r>
                                          <a:rPr lang="fr-FR" sz="18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fr-FR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sz="1800" i="1">
                                            <a:latin typeface="Cambria Math" panose="02040503050406030204" pitchFamily="18" charset="0"/>
                                          </a:rPr>
                                          <m:t>𝑞</m:t>
                                        </m:r>
                                      </m:e>
                                      <m:sub>
                                        <m:r>
                                          <a:rPr lang="fr-FR" sz="1800" i="1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</m:eqAr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0A6A01D5-6EBF-4999-8AFC-34D72A34AE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1543" y="2807497"/>
                <a:ext cx="1873457" cy="111799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ZoneTexte 13">
                <a:extLst>
                  <a:ext uri="{FF2B5EF4-FFF2-40B4-BE49-F238E27FC236}">
                    <a16:creationId xmlns:a16="http://schemas.microsoft.com/office/drawing/2014/main" id="{4E5E493A-DC91-4B00-8804-842C878AB0D2}"/>
                  </a:ext>
                </a:extLst>
              </p:cNvPr>
              <p:cNvSpPr txBox="1"/>
              <p:nvPr/>
            </p:nvSpPr>
            <p:spPr>
              <a:xfrm>
                <a:off x="7178539" y="2924318"/>
                <a:ext cx="1873456" cy="852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sz="1050" b="0" i="1" dirty="0">
                    <a:solidFill>
                      <a:schemeClr val="tx2"/>
                    </a:solidFill>
                    <a:latin typeface="Cambria Math" panose="02040503050406030204" pitchFamily="18" charset="0"/>
                  </a:rPr>
                  <a:t>Autre convention existante 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05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fr-FR" sz="105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fr-FR" sz="105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sz="105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fr-FR" sz="105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fr-FR" sz="105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fr-FR" sz="105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fr-FR" sz="105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05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fr-FR" sz="105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fr-FR" sz="105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sSub>
                                      <m:sSubPr>
                                        <m:ctrlPr>
                                          <a:rPr lang="fr-FR" sz="1050" i="1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sz="1050" i="1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𝑞</m:t>
                                        </m:r>
                                      </m:e>
                                      <m:sub>
                                        <m:r>
                                          <a:rPr lang="fr-FR" sz="1050" b="0" i="1" smtClean="0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fr-FR" sz="1050" i="1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sz="1050" i="1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𝑞</m:t>
                                        </m:r>
                                      </m:e>
                                      <m:sub>
                                        <m:r>
                                          <a:rPr lang="fr-FR" sz="1050" b="0" i="1" smtClean="0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4</m:t>
                                        </m:r>
                                      </m:sub>
                                    </m:sSub>
                                  </m:e>
                                </m:eqAr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FR" sz="105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4" name="ZoneTexte 13">
                <a:extLst>
                  <a:ext uri="{FF2B5EF4-FFF2-40B4-BE49-F238E27FC236}">
                    <a16:creationId xmlns:a16="http://schemas.microsoft.com/office/drawing/2014/main" id="{4E5E493A-DC91-4B00-8804-842C878AB0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8539" y="2924318"/>
                <a:ext cx="1873456" cy="85222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729506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Quelques propriétés des quaternions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Espace réservé du contenu 7"/>
              <p:cNvSpPr>
                <a:spLocks noGrp="1"/>
              </p:cNvSpPr>
              <p:nvPr>
                <p:ph idx="1"/>
              </p:nvPr>
            </p:nvSpPr>
            <p:spPr>
              <a:xfrm>
                <a:off x="207817" y="1108363"/>
                <a:ext cx="8684513" cy="3537527"/>
              </a:xfrm>
            </p:spPr>
            <p:txBody>
              <a:bodyPr numCol="1">
                <a:normAutofit/>
              </a:bodyPr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fr-FR" dirty="0"/>
                  <a:t>Considérons 2 quaternions : 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𝒒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FR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fr-FR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fr-FR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fr-FR" b="1" i="1" dirty="0">
                  <a:latin typeface="Cambria Math" panose="02040503050406030204" pitchFamily="18" charset="0"/>
                </a:endParaRPr>
              </a:p>
              <a:p>
                <a:endParaRPr lang="fr-FR" b="1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𝒑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fr-FR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FR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fr-FR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fr-FR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fr-FR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fr-FR" b="1" dirty="0"/>
                  <a:t>L’addition</a:t>
                </a:r>
                <a:r>
                  <a:rPr lang="fr-FR" dirty="0"/>
                  <a:t> est définie comme suit : 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fr-FR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𝒒</m:t>
                      </m:r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𝒑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7"/>
                                </m:rPr>
                                <a:rPr lang="fr-FR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m:rPr>
                                  <m:brk m:alnAt="7"/>
                                </m:rPr>
                                <a:rPr lang="fr-FR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fr-FR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fr-FR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fr-FR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br>
                  <a:rPr lang="fr-FR" b="1" i="1" dirty="0">
                    <a:latin typeface="Cambria Math" panose="02040503050406030204" pitchFamily="18" charset="0"/>
                  </a:rPr>
                </a:br>
                <a:endParaRPr lang="fr-FR" b="1" i="1" dirty="0">
                  <a:latin typeface="Cambria Math" panose="02040503050406030204" pitchFamily="18" charset="0"/>
                </a:endParaRPr>
              </a:p>
              <a:p>
                <a:pPr/>
                <a:br>
                  <a:rPr lang="fr-FR" b="1" i="1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1" i="1">
                          <a:latin typeface="Cambria Math" panose="02040503050406030204" pitchFamily="18" charset="0"/>
                        </a:rPr>
                        <m:t>𝒒</m:t>
                      </m:r>
                      <m:r>
                        <a:rPr lang="fr-FR" b="1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b="1" i="1">
                          <a:latin typeface="Cambria Math" panose="02040503050406030204" pitchFamily="18" charset="0"/>
                        </a:rPr>
                        <m:t>𝒑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fr-F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fr-FR" i="1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fr-FR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fr-F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i="1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fr-FR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fr-FR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fr-F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fr-FR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sSub>
                                      <m:sSubPr>
                                        <m:ctrlPr>
                                          <a:rPr lang="fr-F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i="1">
                                            <a:latin typeface="Cambria Math" panose="02040503050406030204" pitchFamily="18" charset="0"/>
                                          </a:rPr>
                                          <m:t>𝑞</m:t>
                                        </m:r>
                                      </m:e>
                                      <m:sub>
                                        <m:r>
                                          <a:rPr lang="fr-FR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fr-FR" i="1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fr-F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fr-F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i="1">
                                            <a:latin typeface="Cambria Math" panose="02040503050406030204" pitchFamily="18" charset="0"/>
                                          </a:rPr>
                                          <m:t>𝑞</m:t>
                                        </m:r>
                                      </m:e>
                                      <m:sub>
                                        <m:r>
                                          <a:rPr lang="fr-FR" i="1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  <m:r>
                                      <a:rPr lang="fr-FR" i="1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fr-F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</m:eqArr>
                              </m:e>
                            </m:mr>
                          </m:m>
                        </m:e>
                      </m:d>
                    </m:oMath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  <m:oMath xmlns:m="http://schemas.openxmlformats.org/officeDocument/2006/math">
                      <m:r>
                        <a:rPr lang="fr-FR" b="1" i="1">
                          <a:latin typeface="Cambria Math" panose="02040503050406030204" pitchFamily="18" charset="0"/>
                        </a:rPr>
                        <m:t>𝒒</m:t>
                      </m:r>
                      <m:r>
                        <a:rPr lang="fr-FR" b="1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b="1" i="1">
                          <a:latin typeface="Cambria Math" panose="02040503050406030204" pitchFamily="18" charset="0"/>
                        </a:rPr>
                        <m:t>𝒑</m:t>
                      </m:r>
                      <m:r>
                        <a:rPr lang="fr-FR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fr-FR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1" i="1" smtClean="0">
                                      <a:latin typeface="Cambria Math" panose="02040503050406030204" pitchFamily="18" charset="0"/>
                                    </a:rPr>
                                    <m:t>𝒒</m:t>
                                  </m:r>
                                </m:e>
                                <m:sub>
                                  <m:r>
                                    <a:rPr lang="fr-FR" b="1" i="1" smtClean="0">
                                      <a:latin typeface="Cambria Math" panose="02040503050406030204" pitchFamily="18" charset="0"/>
                                    </a:rPr>
                                    <m:t>𝒗</m:t>
                                  </m:r>
                                </m:sub>
                              </m:s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fr-FR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1" i="1" smtClean="0">
                                      <a:latin typeface="Cambria Math" panose="02040503050406030204" pitchFamily="18" charset="0"/>
                                    </a:rPr>
                                    <m:t>𝒑</m:t>
                                  </m:r>
                                </m:e>
                                <m:sub>
                                  <m:r>
                                    <a:rPr lang="fr-FR" b="1" i="1" smtClean="0">
                                      <a:latin typeface="Cambria Math" panose="02040503050406030204" pitchFamily="18" charset="0"/>
                                    </a:rPr>
                                    <m:t>𝒗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fr-FR" b="0" i="1" dirty="0">
                  <a:latin typeface="Cambria Math" panose="02040503050406030204" pitchFamily="18" charset="0"/>
                </a:endParaRPr>
              </a:p>
              <a:p>
                <a:endParaRPr lang="fr-FR" dirty="0"/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8" name="Espace réservé du contenu 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7817" y="1108363"/>
                <a:ext cx="8684513" cy="3537527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Espace réservé du contenu 8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fr-FR" dirty="0"/>
              <a:t>Règles génériques sur les quaternions</a:t>
            </a: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726F9-5BBD-EE44-B164-D1545ED0EAE9}" type="slidenum">
              <a:rPr lang="fr-FR" smtClean="0"/>
              <a:t>7</a:t>
            </a:fld>
            <a:endParaRPr lang="fr-FR" dirty="0"/>
          </a:p>
        </p:txBody>
      </p:sp>
      <p:cxnSp>
        <p:nvCxnSpPr>
          <p:cNvPr id="3" name="Connecteur : en arc 2">
            <a:extLst>
              <a:ext uri="{FF2B5EF4-FFF2-40B4-BE49-F238E27FC236}">
                <a16:creationId xmlns:a16="http://schemas.microsoft.com/office/drawing/2014/main" id="{C53D342C-1DF8-4782-B9F1-26D9BFDC0833}"/>
              </a:ext>
            </a:extLst>
          </p:cNvPr>
          <p:cNvCxnSpPr/>
          <p:nvPr/>
        </p:nvCxnSpPr>
        <p:spPr>
          <a:xfrm rot="5400000">
            <a:off x="3495675" y="1554114"/>
            <a:ext cx="717550" cy="533400"/>
          </a:xfrm>
          <a:prstGeom prst="curvedConnector3">
            <a:avLst>
              <a:gd name="adj1" fmla="val 16372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Connecteur : en arc 12">
            <a:extLst>
              <a:ext uri="{FF2B5EF4-FFF2-40B4-BE49-F238E27FC236}">
                <a16:creationId xmlns:a16="http://schemas.microsoft.com/office/drawing/2014/main" id="{9F90CC38-F31C-4700-B31A-99FF199C6F5F}"/>
              </a:ext>
            </a:extLst>
          </p:cNvPr>
          <p:cNvCxnSpPr>
            <a:cxnSpLocks/>
          </p:cNvCxnSpPr>
          <p:nvPr/>
        </p:nvCxnSpPr>
        <p:spPr>
          <a:xfrm rot="5400000">
            <a:off x="3845503" y="1829761"/>
            <a:ext cx="329045" cy="311150"/>
          </a:xfrm>
          <a:prstGeom prst="curvedConnector3">
            <a:avLst>
              <a:gd name="adj1" fmla="val 28771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Connecteur : en arc 13">
            <a:extLst>
              <a:ext uri="{FF2B5EF4-FFF2-40B4-BE49-F238E27FC236}">
                <a16:creationId xmlns:a16="http://schemas.microsoft.com/office/drawing/2014/main" id="{07586B88-8163-4E20-B21B-E8B853BA4F2D}"/>
              </a:ext>
            </a:extLst>
          </p:cNvPr>
          <p:cNvCxnSpPr>
            <a:cxnSpLocks/>
          </p:cNvCxnSpPr>
          <p:nvPr/>
        </p:nvCxnSpPr>
        <p:spPr>
          <a:xfrm rot="16200000" flipH="1">
            <a:off x="5059631" y="1583389"/>
            <a:ext cx="665883" cy="467055"/>
          </a:xfrm>
          <a:prstGeom prst="curvedConnector3">
            <a:avLst>
              <a:gd name="adj1" fmla="val 21391"/>
            </a:avLst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5" name="Connecteur : en arc 14">
            <a:extLst>
              <a:ext uri="{FF2B5EF4-FFF2-40B4-BE49-F238E27FC236}">
                <a16:creationId xmlns:a16="http://schemas.microsoft.com/office/drawing/2014/main" id="{411CBDE6-02BE-4D51-A483-AA9246643FA6}"/>
              </a:ext>
            </a:extLst>
          </p:cNvPr>
          <p:cNvCxnSpPr>
            <a:cxnSpLocks/>
          </p:cNvCxnSpPr>
          <p:nvPr/>
        </p:nvCxnSpPr>
        <p:spPr>
          <a:xfrm>
            <a:off x="5159045" y="1893839"/>
            <a:ext cx="733100" cy="256019"/>
          </a:xfrm>
          <a:prstGeom prst="curvedConnector3">
            <a:avLst>
              <a:gd name="adj1" fmla="val 106302"/>
            </a:avLst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3" name="Connecteur : en arc 22">
            <a:extLst>
              <a:ext uri="{FF2B5EF4-FFF2-40B4-BE49-F238E27FC236}">
                <a16:creationId xmlns:a16="http://schemas.microsoft.com/office/drawing/2014/main" id="{A124B931-6547-43E6-AF6C-524F29567E1D}"/>
              </a:ext>
            </a:extLst>
          </p:cNvPr>
          <p:cNvCxnSpPr>
            <a:cxnSpLocks/>
          </p:cNvCxnSpPr>
          <p:nvPr/>
        </p:nvCxnSpPr>
        <p:spPr>
          <a:xfrm rot="16200000" flipH="1">
            <a:off x="4557981" y="1729437"/>
            <a:ext cx="665883" cy="174958"/>
          </a:xfrm>
          <a:prstGeom prst="curvedConnector3">
            <a:avLst>
              <a:gd name="adj1" fmla="val 23537"/>
            </a:avLst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4" name="Connecteur : en arc 23">
            <a:extLst>
              <a:ext uri="{FF2B5EF4-FFF2-40B4-BE49-F238E27FC236}">
                <a16:creationId xmlns:a16="http://schemas.microsoft.com/office/drawing/2014/main" id="{CA0277D2-4378-403D-ADBF-69093504ECA5}"/>
              </a:ext>
            </a:extLst>
          </p:cNvPr>
          <p:cNvCxnSpPr>
            <a:cxnSpLocks/>
          </p:cNvCxnSpPr>
          <p:nvPr/>
        </p:nvCxnSpPr>
        <p:spPr>
          <a:xfrm>
            <a:off x="4743449" y="1820814"/>
            <a:ext cx="415596" cy="329044"/>
          </a:xfrm>
          <a:prstGeom prst="curvedConnector3">
            <a:avLst>
              <a:gd name="adj1" fmla="val 89726"/>
            </a:avLst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5" name="Connecteur : en arc 24">
            <a:extLst>
              <a:ext uri="{FF2B5EF4-FFF2-40B4-BE49-F238E27FC236}">
                <a16:creationId xmlns:a16="http://schemas.microsoft.com/office/drawing/2014/main" id="{F482D106-40A8-4F04-8C0B-D3F4C2E100BF}"/>
              </a:ext>
            </a:extLst>
          </p:cNvPr>
          <p:cNvCxnSpPr>
            <a:cxnSpLocks/>
          </p:cNvCxnSpPr>
          <p:nvPr/>
        </p:nvCxnSpPr>
        <p:spPr>
          <a:xfrm rot="5400000">
            <a:off x="3977255" y="1724543"/>
            <a:ext cx="695614" cy="214479"/>
          </a:xfrm>
          <a:prstGeom prst="curvedConnector3">
            <a:avLst>
              <a:gd name="adj1" fmla="val 31742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 : en arc 25">
            <a:extLst>
              <a:ext uri="{FF2B5EF4-FFF2-40B4-BE49-F238E27FC236}">
                <a16:creationId xmlns:a16="http://schemas.microsoft.com/office/drawing/2014/main" id="{5DE02AF9-A3FB-46EC-B069-20FAB3AE3F22}"/>
              </a:ext>
            </a:extLst>
          </p:cNvPr>
          <p:cNvCxnSpPr>
            <a:cxnSpLocks/>
          </p:cNvCxnSpPr>
          <p:nvPr/>
        </p:nvCxnSpPr>
        <p:spPr>
          <a:xfrm rot="16200000" flipH="1">
            <a:off x="4308754" y="1965719"/>
            <a:ext cx="318074" cy="50203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246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Quelques propriétés des quaternions</a:t>
            </a:r>
          </a:p>
        </p:txBody>
      </p:sp>
      <p:sp>
        <p:nvSpPr>
          <p:cNvPr id="9" name="Espace réservé du contenu 8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fr-FR" dirty="0"/>
              <a:t>Règles génériques sur les quaternions</a:t>
            </a: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726F9-5BBD-EE44-B164-D1545ED0EAE9}" type="slidenum">
              <a:rPr lang="fr-FR" smtClean="0"/>
              <a:t>8</a:t>
            </a:fld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Espace réservé du contenu 7">
                <a:extLst>
                  <a:ext uri="{FF2B5EF4-FFF2-40B4-BE49-F238E27FC236}">
                    <a16:creationId xmlns:a16="http://schemas.microsoft.com/office/drawing/2014/main" id="{570A7BD8-2B27-48F0-BC17-CA8CC1C720E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8582" y="1108363"/>
                <a:ext cx="8483599" cy="3537527"/>
              </a:xfrm>
              <a:prstGeom prst="rect">
                <a:avLst/>
              </a:prstGeom>
            </p:spPr>
            <p:txBody>
              <a:bodyPr vert="horz" lIns="91440" tIns="45720" rIns="91440" bIns="45720" numCol="1" rtlCol="0">
                <a:normAutofit fontScale="77500" lnSpcReduction="20000"/>
              </a:bodyPr>
              <a:lstStyle>
                <a:lvl1pPr marL="0" indent="0" algn="l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1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1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1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1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1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fr-FR" dirty="0"/>
                  <a:t>La </a:t>
                </a:r>
                <a:r>
                  <a:rPr lang="fr-FR" b="1" dirty="0"/>
                  <a:t>multiplication</a:t>
                </a:r>
                <a:r>
                  <a:rPr lang="fr-FR" dirty="0"/>
                  <a:t> est définie comme suit : </a:t>
                </a:r>
              </a:p>
              <a:p>
                <a:endParaRPr lang="fr-FR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𝒑</m:t>
                      </m:r>
                      <m:r>
                        <a:rPr lang="fr-F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⨂</m:t>
                      </m:r>
                      <m:r>
                        <a:rPr lang="fr-F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𝒒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fr-FR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𝒊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fr-FR" b="1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𝒋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fr-FR" b="1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𝒌</m:t>
                          </m:r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fr-FR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𝒊</m:t>
                          </m:r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fr-FR" b="1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𝒋</m:t>
                          </m:r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fr-FR" b="1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𝒌</m:t>
                          </m:r>
                        </m:e>
                      </m:d>
                    </m:oMath>
                  </m:oMathPara>
                </a14:m>
                <a:endParaRPr lang="fr-FR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fr-FR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𝒑</m:t>
                      </m:r>
                      <m:r>
                        <a:rPr lang="fr-F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⊗</m:t>
                      </m:r>
                      <m:r>
                        <a:rPr lang="fr-F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𝒒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fr-FR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𝒊</m:t>
                          </m:r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fr-FR" b="1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𝒋</m:t>
                          </m:r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fr-FR" b="1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𝒌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     +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FR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𝒊</m:t>
                      </m:r>
                      <m:d>
                        <m:dPr>
                          <m:ctrlP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fr-FR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𝒊</m:t>
                          </m:r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fr-FR" b="1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𝒋</m:t>
                          </m:r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fr-FR" b="1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𝒌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    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fr-FR" b="1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𝒋</m:t>
                      </m:r>
                      <m:d>
                        <m:dPr>
                          <m:ctrlP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fr-FR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𝒊</m:t>
                          </m:r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fr-FR" b="1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𝒋</m:t>
                          </m:r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fr-FR" b="1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𝒌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     +</m:t>
                      </m:r>
                      <m:sSub>
                        <m:sSubPr>
                          <m:ctrlPr>
                            <a:rPr lang="fr-F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fr-FR" b="1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𝒌</m:t>
                      </m:r>
                      <m:d>
                        <m:dPr>
                          <m:ctrlP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fr-FR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𝒊</m:t>
                          </m:r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fr-FR" b="1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𝒋</m:t>
                          </m:r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fr-FR" b="1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𝒌</m:t>
                          </m:r>
                        </m:e>
                      </m:d>
                    </m:oMath>
                  </m:oMathPara>
                </a14:m>
                <a:endParaRPr lang="fr-FR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fr-FR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𝒑</m:t>
                      </m:r>
                      <m:r>
                        <a:rPr lang="fr-FR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⊗</m:t>
                      </m:r>
                      <m:r>
                        <a:rPr lang="fr-FR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𝒒</m:t>
                      </m:r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FR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𝒊</m:t>
                      </m:r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fr-FR" b="1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𝒋</m:t>
                      </m:r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fr-FR" b="1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𝒌</m:t>
                      </m:r>
                    </m:oMath>
                    <m:oMath xmlns:m="http://schemas.openxmlformats.org/officeDocument/2006/math">
                      <m:r>
                        <a:rPr lang="fr-F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      </m:t>
                      </m:r>
                      <m:r>
                        <a:rPr lang="fr-FR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fr-FR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𝒊</m:t>
                      </m:r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p>
                        <m:sSupPr>
                          <m:ctrlPr>
                            <a:rPr lang="fr-FR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1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𝒊</m:t>
                          </m:r>
                        </m:e>
                        <m:sup>
                          <m:r>
                            <a:rPr lang="fr-FR" b="1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fr-FR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𝒊</m:t>
                      </m:r>
                      <m:r>
                        <a:rPr lang="fr-FR" b="1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𝒋</m:t>
                      </m:r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fr-FR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𝒊</m:t>
                      </m:r>
                      <m:r>
                        <a:rPr lang="fr-FR" b="1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𝒌</m:t>
                      </m:r>
                    </m:oMath>
                    <m:oMath xmlns:m="http://schemas.openxmlformats.org/officeDocument/2006/math">
                      <m:r>
                        <a:rPr lang="fr-F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      </m:t>
                      </m:r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fr-FR" b="1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𝒋</m:t>
                      </m:r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FR" b="1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𝒋</m:t>
                      </m:r>
                      <m:r>
                        <a:rPr lang="fr-FR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𝒊</m:t>
                      </m:r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lang="fr-FR" b="1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1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𝒋</m:t>
                          </m:r>
                        </m:e>
                        <m:sup>
                          <m:r>
                            <a:rPr lang="fr-FR" b="1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fr-FR" b="1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𝒋</m:t>
                      </m:r>
                      <m:r>
                        <a:rPr lang="fr-FR" b="1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𝒌</m:t>
                      </m:r>
                    </m:oMath>
                    <m:oMath xmlns:m="http://schemas.openxmlformats.org/officeDocument/2006/math">
                      <m:r>
                        <a:rPr lang="fr-F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      </m:t>
                      </m:r>
                      <m:r>
                        <a:rPr lang="fr-FR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fr-FR" b="1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𝒌</m:t>
                      </m:r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FR" b="1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𝒌</m:t>
                      </m:r>
                      <m:r>
                        <a:rPr lang="fr-FR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𝒊</m:t>
                      </m:r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fr-FR" b="1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𝒌</m:t>
                      </m:r>
                      <m:r>
                        <a:rPr lang="fr-FR" b="1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𝒋</m:t>
                      </m:r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p>
                        <m:sSupPr>
                          <m:ctrlPr>
                            <a:rPr lang="fr-FR" b="1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1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𝒌</m:t>
                          </m:r>
                        </m:e>
                        <m:sup>
                          <m:r>
                            <a:rPr lang="fr-FR" b="1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</m:oMath>
                  </m:oMathPara>
                </a14:m>
                <a:endParaRPr lang="fr-FR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fr-FR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𝒑</m:t>
                      </m:r>
                      <m:r>
                        <a:rPr lang="fr-FR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⊗</m:t>
                      </m:r>
                      <m:r>
                        <a:rPr lang="fr-FR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𝒒</m:t>
                      </m:r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FR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𝒊</m:t>
                      </m:r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fr-FR" b="1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𝒋</m:t>
                      </m:r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fr-FR" b="1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𝒌</m:t>
                      </m:r>
                    </m:oMath>
                    <m:oMath xmlns:m="http://schemas.openxmlformats.org/officeDocument/2006/math">
                      <m:r>
                        <a:rPr lang="fr-FR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      +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fr-FR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𝒊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fr-FR" b="1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𝒌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fr-FR" b="1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𝒋</m:t>
                      </m:r>
                    </m:oMath>
                    <m:oMath xmlns:m="http://schemas.openxmlformats.org/officeDocument/2006/math">
                      <m:r>
                        <a:rPr lang="fr-FR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      </m:t>
                      </m:r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fr-FR" b="1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𝒋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FR" b="1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𝒌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fr-FR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𝒊</m:t>
                      </m:r>
                    </m:oMath>
                    <m:oMath xmlns:m="http://schemas.openxmlformats.org/officeDocument/2006/math">
                      <m:r>
                        <a:rPr lang="fr-FR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      +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fr-FR" b="1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𝒌</m:t>
                      </m:r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FR" b="1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𝒋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fr-FR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𝒊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fr-FR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fr-FR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𝒑</m:t>
                      </m:r>
                      <m:r>
                        <a:rPr lang="fr-F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⊗</m:t>
                      </m:r>
                      <m:r>
                        <a:rPr lang="fr-F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𝒒</m:t>
                      </m:r>
                      <m:r>
                        <a:rPr lang="fr-F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fr-F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      +</m:t>
                      </m:r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fr-FR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𝒊</m:t>
                      </m:r>
                    </m:oMath>
                    <m:oMath xmlns:m="http://schemas.openxmlformats.org/officeDocument/2006/math"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      +</m:t>
                      </m:r>
                      <m:d>
                        <m:dPr>
                          <m:ctrlP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fr-FR" b="1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𝒋</m:t>
                      </m:r>
                    </m:oMath>
                    <m:oMath xmlns:m="http://schemas.openxmlformats.org/officeDocument/2006/math"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      +</m:t>
                      </m:r>
                      <m:d>
                        <m:dPr>
                          <m:ctrlP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fr-FR" b="1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𝒌</m:t>
                      </m:r>
                    </m:oMath>
                  </m:oMathPara>
                </a14:m>
                <a:br>
                  <a:rPr lang="fr-FR" b="1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:endParaRPr lang="fr-FR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:br>
                  <a:rPr lang="fr-FR" b="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1" i="1">
                          <a:latin typeface="Cambria Math" panose="02040503050406030204" pitchFamily="18" charset="0"/>
                        </a:rPr>
                        <m:t>𝒑</m:t>
                      </m:r>
                      <m:r>
                        <a:rPr lang="fr-FR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⨂</m:t>
                      </m:r>
                      <m:r>
                        <a:rPr lang="fr-FR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𝒒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fr-FR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𝒑</m:t>
                                  </m:r>
                                </m:e>
                                <m:sub>
                                  <m:r>
                                    <a:rPr lang="fr-FR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𝒗</m:t>
                                  </m:r>
                                </m:sub>
                              </m:sSub>
                              <m:r>
                                <a:rPr lang="fr-FR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⋅</m:t>
                              </m:r>
                              <m:sSub>
                                <m:sSubPr>
                                  <m:ctrlPr>
                                    <a:rPr lang="fr-FR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𝒒</m:t>
                                  </m:r>
                                </m:e>
                                <m:sub>
                                  <m:r>
                                    <a:rPr lang="fr-FR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𝒗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fr-FR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1" i="1" smtClean="0">
                                      <a:latin typeface="Cambria Math" panose="02040503050406030204" pitchFamily="18" charset="0"/>
                                    </a:rPr>
                                    <m:t>𝒒</m:t>
                                  </m:r>
                                </m:e>
                                <m:sub>
                                  <m:r>
                                    <a:rPr lang="fr-FR" b="1" i="1" smtClean="0">
                                      <a:latin typeface="Cambria Math" panose="02040503050406030204" pitchFamily="18" charset="0"/>
                                    </a:rPr>
                                    <m:t>𝒗</m:t>
                                  </m:r>
                                </m:sub>
                              </m:s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fr-F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fr-FR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1" i="1" smtClean="0">
                                      <a:latin typeface="Cambria Math" panose="02040503050406030204" pitchFamily="18" charset="0"/>
                                    </a:rPr>
                                    <m:t>𝒑</m:t>
                                  </m:r>
                                </m:e>
                                <m:sub>
                                  <m:r>
                                    <a:rPr lang="fr-FR" b="1" i="1" smtClean="0">
                                      <a:latin typeface="Cambria Math" panose="02040503050406030204" pitchFamily="18" charset="0"/>
                                    </a:rPr>
                                    <m:t>𝒗</m:t>
                                  </m:r>
                                </m:sub>
                              </m:sSub>
                              <m:r>
                                <a:rPr lang="fr-FR" b="1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fr-FR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1" i="1" smtClean="0">
                                      <a:latin typeface="Cambria Math" panose="02040503050406030204" pitchFamily="18" charset="0"/>
                                    </a:rPr>
                                    <m:t>𝒑</m:t>
                                  </m:r>
                                </m:e>
                                <m:sub>
                                  <m:r>
                                    <a:rPr lang="fr-FR" b="1" i="1" smtClean="0">
                                      <a:latin typeface="Cambria Math" panose="02040503050406030204" pitchFamily="18" charset="0"/>
                                    </a:rPr>
                                    <m:t>𝒗</m:t>
                                  </m:r>
                                </m:sub>
                              </m:s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∧</m:t>
                              </m:r>
                              <m:sSub>
                                <m:sSubPr>
                                  <m:ctrlPr>
                                    <a:rPr lang="fr-FR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1" i="1" smtClean="0">
                                      <a:latin typeface="Cambria Math" panose="02040503050406030204" pitchFamily="18" charset="0"/>
                                    </a:rPr>
                                    <m:t>𝒒</m:t>
                                  </m:r>
                                </m:e>
                                <m:sub>
                                  <m:r>
                                    <a:rPr lang="fr-FR" b="1" i="1" smtClean="0">
                                      <a:latin typeface="Cambria Math" panose="02040503050406030204" pitchFamily="18" charset="0"/>
                                    </a:rPr>
                                    <m:t>𝒗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fr-FR" dirty="0"/>
              </a:p>
              <a:p>
                <a:endParaRPr lang="fr-FR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𝒒</m:t>
                      </m:r>
                      <m:r>
                        <a:rPr lang="fr-FR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⨂</m:t>
                      </m:r>
                      <m:r>
                        <a:rPr lang="fr-F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𝒑</m:t>
                      </m:r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fr-FR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𝒑</m:t>
                                  </m:r>
                                </m:e>
                                <m:sub>
                                  <m:r>
                                    <a:rPr lang="fr-FR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𝒗</m:t>
                                  </m:r>
                                </m:sub>
                              </m:sSub>
                              <m:r>
                                <a:rPr lang="fr-FR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⋅</m:t>
                              </m:r>
                              <m:sSub>
                                <m:sSubPr>
                                  <m:ctrlPr>
                                    <a:rPr lang="fr-FR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𝒒</m:t>
                                  </m:r>
                                </m:e>
                                <m:sub>
                                  <m:r>
                                    <a:rPr lang="fr-FR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𝒗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fr-FR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1" i="1">
                                      <a:latin typeface="Cambria Math" panose="02040503050406030204" pitchFamily="18" charset="0"/>
                                    </a:rPr>
                                    <m:t>𝒒</m:t>
                                  </m:r>
                                </m:e>
                                <m:sub>
                                  <m:r>
                                    <a:rPr lang="fr-FR" b="1" i="1">
                                      <a:latin typeface="Cambria Math" panose="02040503050406030204" pitchFamily="18" charset="0"/>
                                    </a:rPr>
                                    <m:t>𝒗</m:t>
                                  </m:r>
                                </m:sub>
                              </m:s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fr-FR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1" i="1">
                                      <a:latin typeface="Cambria Math" panose="02040503050406030204" pitchFamily="18" charset="0"/>
                                    </a:rPr>
                                    <m:t>𝒑</m:t>
                                  </m:r>
                                </m:e>
                                <m:sub>
                                  <m:r>
                                    <a:rPr lang="fr-FR" b="1" i="1">
                                      <a:latin typeface="Cambria Math" panose="02040503050406030204" pitchFamily="18" charset="0"/>
                                    </a:rPr>
                                    <m:t>𝒗</m:t>
                                  </m:r>
                                </m:sub>
                              </m:sSub>
                              <m:r>
                                <a:rPr lang="fr-FR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fr-FR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1" i="1">
                                      <a:latin typeface="Cambria Math" panose="02040503050406030204" pitchFamily="18" charset="0"/>
                                    </a:rPr>
                                    <m:t>𝒑</m:t>
                                  </m:r>
                                </m:e>
                                <m:sub>
                                  <m:r>
                                    <a:rPr lang="fr-FR" b="1" i="1">
                                      <a:latin typeface="Cambria Math" panose="02040503050406030204" pitchFamily="18" charset="0"/>
                                    </a:rPr>
                                    <m:t>𝒗</m:t>
                                  </m:r>
                                </m:sub>
                              </m:s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∧</m:t>
                              </m:r>
                              <m:sSub>
                                <m:sSubPr>
                                  <m:ctrlPr>
                                    <a:rPr lang="fr-FR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1" i="1">
                                      <a:latin typeface="Cambria Math" panose="02040503050406030204" pitchFamily="18" charset="0"/>
                                    </a:rPr>
                                    <m:t>𝒒</m:t>
                                  </m:r>
                                </m:e>
                                <m:sub>
                                  <m:r>
                                    <a:rPr lang="fr-FR" b="1" i="1">
                                      <a:latin typeface="Cambria Math" panose="02040503050406030204" pitchFamily="18" charset="0"/>
                                    </a:rPr>
                                    <m:t>𝒗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  <m:r>
                        <a:rPr lang="fr-FR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fr-FR" dirty="0"/>
              </a:p>
              <a:p>
                <a:endParaRPr lang="fr-FR" dirty="0"/>
              </a:p>
              <a:p>
                <a:endParaRPr lang="fr-FR" dirty="0"/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12" name="Espace réservé du contenu 7">
                <a:extLst>
                  <a:ext uri="{FF2B5EF4-FFF2-40B4-BE49-F238E27FC236}">
                    <a16:creationId xmlns:a16="http://schemas.microsoft.com/office/drawing/2014/main" id="{570A7BD8-2B27-48F0-BC17-CA8CC1C720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582" y="1108363"/>
                <a:ext cx="8483599" cy="3537527"/>
              </a:xfrm>
              <a:prstGeom prst="rect">
                <a:avLst/>
              </a:prstGeom>
              <a:blipFill>
                <a:blip r:embed="rId3"/>
                <a:stretch>
                  <a:fillRect t="-34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Groupe 18">
            <a:extLst>
              <a:ext uri="{FF2B5EF4-FFF2-40B4-BE49-F238E27FC236}">
                <a16:creationId xmlns:a16="http://schemas.microsoft.com/office/drawing/2014/main" id="{4ED0B80D-9186-4EFF-95A6-1985A9D39FF6}"/>
              </a:ext>
            </a:extLst>
          </p:cNvPr>
          <p:cNvGrpSpPr/>
          <p:nvPr/>
        </p:nvGrpSpPr>
        <p:grpSpPr>
          <a:xfrm>
            <a:off x="5173979" y="2452688"/>
            <a:ext cx="3476149" cy="742832"/>
            <a:chOff x="5173979" y="2452688"/>
            <a:chExt cx="3476149" cy="7428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ZoneTexte 12">
                  <a:extLst>
                    <a:ext uri="{FF2B5EF4-FFF2-40B4-BE49-F238E27FC236}">
                      <a16:creationId xmlns:a16="http://schemas.microsoft.com/office/drawing/2014/main" id="{D5873B6A-40B8-498E-9141-57F0CF127D13}"/>
                    </a:ext>
                  </a:extLst>
                </p:cNvPr>
                <p:cNvSpPr txBox="1"/>
                <p:nvPr/>
              </p:nvSpPr>
              <p:spPr>
                <a:xfrm>
                  <a:off x="5504020" y="2452688"/>
                  <a:ext cx="3146108" cy="7428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>
                  <a:noAutofit/>
                </a:bodyPr>
                <a:lstStyle/>
                <a:p>
                  <a:pPr lvl="1"/>
                  <a:r>
                    <a:rPr lang="fr-FR" sz="1050" dirty="0">
                      <a:latin typeface="+mj-lt"/>
                    </a:rPr>
                    <a:t>Remplacement en utilisant :</a:t>
                  </a:r>
                </a:p>
                <a:p>
                  <a:pPr lvl="1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fr-FR" sz="105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sz="105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</m:e>
                          <m:sup>
                            <m:r>
                              <a:rPr lang="fr-FR" sz="1050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  <m:r>
                          <a:rPr lang="fr-FR" sz="1050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fr-FR" sz="1050" b="1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sz="1050" b="1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𝒋</m:t>
                            </m:r>
                          </m:e>
                          <m:sup>
                            <m:r>
                              <a:rPr lang="fr-FR" sz="1050" b="1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  <m:r>
                          <a:rPr lang="fr-FR" sz="1050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fr-FR" sz="1050" b="1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sz="1050" b="1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𝒌</m:t>
                            </m:r>
                          </m:e>
                          <m:sup>
                            <m:r>
                              <a:rPr lang="fr-FR" sz="1050" b="1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  <m:r>
                          <a:rPr lang="fr-FR" sz="1050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fr-FR" sz="105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fr-FR" sz="1050" b="1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𝒋</m:t>
                        </m:r>
                        <m:r>
                          <a:rPr lang="fr-FR" sz="1050" b="1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𝒌</m:t>
                        </m:r>
                        <m:r>
                          <a:rPr lang="fr-FR" sz="1050" b="1" i="1" smtClean="0">
                            <a:latin typeface="Cambria Math" panose="02040503050406030204" pitchFamily="18" charset="0"/>
                          </a:rPr>
                          <m:t>=−</m:t>
                        </m:r>
                        <m:r>
                          <a:rPr lang="fr-FR" sz="105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oMath>
                    </m:oMathPara>
                  </a14:m>
                  <a:endParaRPr lang="fr-FR" sz="1050" b="1" dirty="0"/>
                </a:p>
                <a:p>
                  <a:pPr lvl="1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sz="105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fr-FR" sz="1050" b="1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𝒋</m:t>
                        </m:r>
                        <m:r>
                          <a:rPr lang="fr-FR" sz="1050" b="1" i="1" smtClean="0">
                            <a:latin typeface="Cambria Math" panose="02040503050406030204" pitchFamily="18" charset="0"/>
                          </a:rPr>
                          <m:t>=−</m:t>
                        </m:r>
                        <m:r>
                          <a:rPr lang="fr-FR" sz="1050" b="1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𝒋</m:t>
                        </m:r>
                        <m:r>
                          <a:rPr lang="fr-FR" sz="105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fr-FR" sz="1050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fr-FR" sz="1050" b="1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𝒌</m:t>
                        </m:r>
                      </m:oMath>
                    </m:oMathPara>
                  </a14:m>
                  <a:endParaRPr lang="fr-FR" sz="1050" b="1" dirty="0"/>
                </a:p>
                <a:p>
                  <a:pPr lvl="1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sz="1050" b="1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𝒋</m:t>
                        </m:r>
                        <m:r>
                          <a:rPr lang="fr-FR" sz="1050" b="1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𝒌</m:t>
                        </m:r>
                        <m:r>
                          <a:rPr lang="fr-FR" sz="1050" b="1" i="1" smtClean="0">
                            <a:latin typeface="Cambria Math" panose="02040503050406030204" pitchFamily="18" charset="0"/>
                          </a:rPr>
                          <m:t>=−</m:t>
                        </m:r>
                        <m:r>
                          <a:rPr lang="fr-FR" sz="1050" b="1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𝒌</m:t>
                        </m:r>
                        <m:r>
                          <a:rPr lang="fr-FR" sz="1050" b="1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𝒋</m:t>
                        </m:r>
                        <m:r>
                          <a:rPr lang="fr-FR" sz="1050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fr-FR" sz="105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oMath>
                    </m:oMathPara>
                  </a14:m>
                  <a:endParaRPr lang="fr-FR" sz="1050" b="1" dirty="0"/>
                </a:p>
                <a:p>
                  <a:pPr lvl="1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sz="1050" b="1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𝒌</m:t>
                        </m:r>
                        <m:r>
                          <a:rPr lang="fr-FR" sz="105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fr-FR" sz="1050" b="1" i="1" smtClean="0">
                            <a:latin typeface="Cambria Math" panose="02040503050406030204" pitchFamily="18" charset="0"/>
                          </a:rPr>
                          <m:t>=−</m:t>
                        </m:r>
                        <m:r>
                          <a:rPr lang="fr-FR" sz="105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fr-FR" sz="1050" b="1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𝒌</m:t>
                        </m:r>
                        <m:r>
                          <a:rPr lang="fr-FR" sz="1050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fr-FR" sz="1050" b="1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𝒋</m:t>
                        </m:r>
                      </m:oMath>
                    </m:oMathPara>
                  </a14:m>
                  <a:endParaRPr lang="fr-FR" sz="1050" b="1" dirty="0"/>
                </a:p>
              </p:txBody>
            </p:sp>
          </mc:Choice>
          <mc:Fallback xmlns="">
            <p:sp>
              <p:nvSpPr>
                <p:cNvPr id="13" name="ZoneTexte 12">
                  <a:extLst>
                    <a:ext uri="{FF2B5EF4-FFF2-40B4-BE49-F238E27FC236}">
                      <a16:creationId xmlns:a16="http://schemas.microsoft.com/office/drawing/2014/main" id="{D5873B6A-40B8-498E-9141-57F0CF127D1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04020" y="2452688"/>
                  <a:ext cx="3146108" cy="742832"/>
                </a:xfrm>
                <a:prstGeom prst="rect">
                  <a:avLst/>
                </a:prstGeom>
                <a:blipFill>
                  <a:blip r:embed="rId4"/>
                  <a:stretch>
                    <a:fillRect t="-5738" b="-17213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" name="Arc 17">
              <a:extLst>
                <a:ext uri="{FF2B5EF4-FFF2-40B4-BE49-F238E27FC236}">
                  <a16:creationId xmlns:a16="http://schemas.microsoft.com/office/drawing/2014/main" id="{09C0BB77-6921-4153-923E-6EC138103B4B}"/>
                </a:ext>
              </a:extLst>
            </p:cNvPr>
            <p:cNvSpPr/>
            <p:nvPr/>
          </p:nvSpPr>
          <p:spPr>
            <a:xfrm>
              <a:off x="5173979" y="2452688"/>
              <a:ext cx="660083" cy="633412"/>
            </a:xfrm>
            <a:prstGeom prst="arc">
              <a:avLst>
                <a:gd name="adj1" fmla="val 16200000"/>
                <a:gd name="adj2" fmla="val 5285316"/>
              </a:avLst>
            </a:prstGeom>
            <a:ln>
              <a:headEnd type="none" w="med" len="med"/>
              <a:tailEnd type="arrow" w="med" len="med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20" name="Arc 19">
            <a:extLst>
              <a:ext uri="{FF2B5EF4-FFF2-40B4-BE49-F238E27FC236}">
                <a16:creationId xmlns:a16="http://schemas.microsoft.com/office/drawing/2014/main" id="{502C7A0E-29EE-4BE8-8147-612999091658}"/>
              </a:ext>
            </a:extLst>
          </p:cNvPr>
          <p:cNvSpPr/>
          <p:nvPr/>
        </p:nvSpPr>
        <p:spPr>
          <a:xfrm rot="918630">
            <a:off x="4953000" y="1478215"/>
            <a:ext cx="798353" cy="432161"/>
          </a:xfrm>
          <a:prstGeom prst="arc">
            <a:avLst>
              <a:gd name="adj1" fmla="val 19096931"/>
              <a:gd name="adj2" fmla="val 5285316"/>
            </a:avLst>
          </a:prstGeom>
          <a:ln>
            <a:headEnd type="none" w="med" len="med"/>
            <a:tailEnd type="arrow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1B32DF69-FBE2-4FA3-8E11-2B5CFC876281}"/>
              </a:ext>
            </a:extLst>
          </p:cNvPr>
          <p:cNvSpPr txBox="1"/>
          <p:nvPr/>
        </p:nvSpPr>
        <p:spPr>
          <a:xfrm>
            <a:off x="5794242" y="1755840"/>
            <a:ext cx="1384300" cy="334349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fr-FR" sz="1050" b="0" dirty="0"/>
              <a:t>Distribution</a:t>
            </a:r>
          </a:p>
        </p:txBody>
      </p:sp>
      <p:sp>
        <p:nvSpPr>
          <p:cNvPr id="22" name="Arc 21">
            <a:extLst>
              <a:ext uri="{FF2B5EF4-FFF2-40B4-BE49-F238E27FC236}">
                <a16:creationId xmlns:a16="http://schemas.microsoft.com/office/drawing/2014/main" id="{954DFF0F-BD0E-48E5-A42B-876F1DF7697E}"/>
              </a:ext>
            </a:extLst>
          </p:cNvPr>
          <p:cNvSpPr/>
          <p:nvPr/>
        </p:nvSpPr>
        <p:spPr>
          <a:xfrm rot="21211555">
            <a:off x="4931929" y="1925899"/>
            <a:ext cx="798353" cy="432161"/>
          </a:xfrm>
          <a:prstGeom prst="arc">
            <a:avLst>
              <a:gd name="adj1" fmla="val 17477171"/>
              <a:gd name="adj2" fmla="val 5285316"/>
            </a:avLst>
          </a:prstGeom>
          <a:ln>
            <a:headEnd type="none" w="med" len="med"/>
            <a:tailEnd type="arrow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24" name="Groupe 23">
            <a:extLst>
              <a:ext uri="{FF2B5EF4-FFF2-40B4-BE49-F238E27FC236}">
                <a16:creationId xmlns:a16="http://schemas.microsoft.com/office/drawing/2014/main" id="{7CF5C421-242E-4565-92D1-1FD5CEEEEB5C}"/>
              </a:ext>
            </a:extLst>
          </p:cNvPr>
          <p:cNvGrpSpPr/>
          <p:nvPr/>
        </p:nvGrpSpPr>
        <p:grpSpPr>
          <a:xfrm>
            <a:off x="5085079" y="3251200"/>
            <a:ext cx="3476149" cy="494816"/>
            <a:chOff x="5173979" y="2452688"/>
            <a:chExt cx="3476149" cy="494816"/>
          </a:xfrm>
        </p:grpSpPr>
        <p:sp>
          <p:nvSpPr>
            <p:cNvPr id="25" name="ZoneTexte 24">
              <a:extLst>
                <a:ext uri="{FF2B5EF4-FFF2-40B4-BE49-F238E27FC236}">
                  <a16:creationId xmlns:a16="http://schemas.microsoft.com/office/drawing/2014/main" id="{457DA61F-2B80-469D-A918-FEEAC4E5EA10}"/>
                </a:ext>
              </a:extLst>
            </p:cNvPr>
            <p:cNvSpPr txBox="1"/>
            <p:nvPr/>
          </p:nvSpPr>
          <p:spPr>
            <a:xfrm>
              <a:off x="5504020" y="2645815"/>
              <a:ext cx="3146108" cy="279478"/>
            </a:xfrm>
            <a:prstGeom prst="rect">
              <a:avLst/>
            </a:prstGeom>
            <a:noFill/>
          </p:spPr>
          <p:txBody>
            <a:bodyPr wrap="square" lIns="0" tIns="0" rIns="0" bIns="0">
              <a:noAutofit/>
            </a:bodyPr>
            <a:lstStyle/>
            <a:p>
              <a:pPr lvl="1"/>
              <a:r>
                <a:rPr lang="fr-FR" sz="1050" dirty="0">
                  <a:latin typeface="+mj-lt"/>
                </a:rPr>
                <a:t>Regroupement des termes</a:t>
              </a:r>
              <a:endParaRPr lang="fr-FR" sz="1050" b="1" dirty="0"/>
            </a:p>
          </p:txBody>
        </p:sp>
        <p:sp>
          <p:nvSpPr>
            <p:cNvPr id="26" name="Arc 25">
              <a:extLst>
                <a:ext uri="{FF2B5EF4-FFF2-40B4-BE49-F238E27FC236}">
                  <a16:creationId xmlns:a16="http://schemas.microsoft.com/office/drawing/2014/main" id="{321C157B-B2E8-4111-832F-12636915A24D}"/>
                </a:ext>
              </a:extLst>
            </p:cNvPr>
            <p:cNvSpPr/>
            <p:nvPr/>
          </p:nvSpPr>
          <p:spPr>
            <a:xfrm>
              <a:off x="5173979" y="2452688"/>
              <a:ext cx="660083" cy="494816"/>
            </a:xfrm>
            <a:prstGeom prst="arc">
              <a:avLst>
                <a:gd name="adj1" fmla="val 16200000"/>
                <a:gd name="adj2" fmla="val 5285316"/>
              </a:avLst>
            </a:prstGeom>
            <a:ln>
              <a:headEnd type="none" w="med" len="med"/>
              <a:tailEnd type="arrow" w="med" len="med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C6E796C8-7971-4322-98F2-B2355E363960}"/>
              </a:ext>
            </a:extLst>
          </p:cNvPr>
          <p:cNvGrpSpPr/>
          <p:nvPr/>
        </p:nvGrpSpPr>
        <p:grpSpPr>
          <a:xfrm>
            <a:off x="5085079" y="4125955"/>
            <a:ext cx="3701647" cy="361557"/>
            <a:chOff x="5173979" y="2452688"/>
            <a:chExt cx="3701647" cy="361557"/>
          </a:xfrm>
        </p:grpSpPr>
        <p:sp>
          <p:nvSpPr>
            <p:cNvPr id="28" name="ZoneTexte 27">
              <a:extLst>
                <a:ext uri="{FF2B5EF4-FFF2-40B4-BE49-F238E27FC236}">
                  <a16:creationId xmlns:a16="http://schemas.microsoft.com/office/drawing/2014/main" id="{A790F44D-600B-44BE-B922-2299B81B101A}"/>
                </a:ext>
              </a:extLst>
            </p:cNvPr>
            <p:cNvSpPr txBox="1"/>
            <p:nvPr/>
          </p:nvSpPr>
          <p:spPr>
            <a:xfrm>
              <a:off x="5729518" y="2534767"/>
              <a:ext cx="3146108" cy="279478"/>
            </a:xfrm>
            <a:prstGeom prst="rect">
              <a:avLst/>
            </a:prstGeom>
            <a:noFill/>
          </p:spPr>
          <p:txBody>
            <a:bodyPr wrap="square" lIns="0" tIns="0" rIns="0" bIns="0">
              <a:noAutofit/>
            </a:bodyPr>
            <a:lstStyle/>
            <a:p>
              <a:pPr lvl="1"/>
              <a:r>
                <a:rPr lang="fr-FR" sz="1050" dirty="0">
                  <a:latin typeface="+mj-lt"/>
                </a:rPr>
                <a:t>Multiplication non commutative</a:t>
              </a:r>
              <a:endParaRPr lang="fr-FR" sz="1050" b="1" dirty="0"/>
            </a:p>
          </p:txBody>
        </p:sp>
        <p:sp>
          <p:nvSpPr>
            <p:cNvPr id="29" name="Arc 28">
              <a:extLst>
                <a:ext uri="{FF2B5EF4-FFF2-40B4-BE49-F238E27FC236}">
                  <a16:creationId xmlns:a16="http://schemas.microsoft.com/office/drawing/2014/main" id="{2E8196A1-635B-4897-9A8D-1E66A2AB626D}"/>
                </a:ext>
              </a:extLst>
            </p:cNvPr>
            <p:cNvSpPr/>
            <p:nvPr/>
          </p:nvSpPr>
          <p:spPr>
            <a:xfrm>
              <a:off x="5173979" y="2452688"/>
              <a:ext cx="660083" cy="279478"/>
            </a:xfrm>
            <a:prstGeom prst="arc">
              <a:avLst>
                <a:gd name="adj1" fmla="val 16200000"/>
                <a:gd name="adj2" fmla="val 5285316"/>
              </a:avLst>
            </a:prstGeom>
            <a:ln>
              <a:headEnd type="none" w="med" len="med"/>
              <a:tailEnd type="arrow" w="med" len="med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2" name="Ellipse 1">
            <a:extLst>
              <a:ext uri="{FF2B5EF4-FFF2-40B4-BE49-F238E27FC236}">
                <a16:creationId xmlns:a16="http://schemas.microsoft.com/office/drawing/2014/main" id="{14EA1361-78FA-4C0D-A0AA-BD694DED8472}"/>
              </a:ext>
            </a:extLst>
          </p:cNvPr>
          <p:cNvSpPr/>
          <p:nvPr/>
        </p:nvSpPr>
        <p:spPr>
          <a:xfrm>
            <a:off x="4594225" y="4100305"/>
            <a:ext cx="238539" cy="215457"/>
          </a:xfrm>
          <a:prstGeom prst="ellipse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Ellipse 29">
            <a:extLst>
              <a:ext uri="{FF2B5EF4-FFF2-40B4-BE49-F238E27FC236}">
                <a16:creationId xmlns:a16="http://schemas.microsoft.com/office/drawing/2014/main" id="{10FA3257-B1E7-4FC1-B61B-DABB2DA72149}"/>
              </a:ext>
            </a:extLst>
          </p:cNvPr>
          <p:cNvSpPr/>
          <p:nvPr/>
        </p:nvSpPr>
        <p:spPr>
          <a:xfrm>
            <a:off x="4594225" y="4401996"/>
            <a:ext cx="238539" cy="215457"/>
          </a:xfrm>
          <a:prstGeom prst="ellipse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92267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/>
      <p:bldP spid="22" grpId="0" animBg="1"/>
      <p:bldP spid="2" grpId="0" animBg="1"/>
      <p:bldP spid="3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Quelques propriétés des quaternions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Espace réservé du contenu 7"/>
              <p:cNvSpPr>
                <a:spLocks noGrp="1"/>
              </p:cNvSpPr>
              <p:nvPr>
                <p:ph idx="1"/>
              </p:nvPr>
            </p:nvSpPr>
            <p:spPr>
              <a:xfrm>
                <a:off x="207817" y="1108363"/>
                <a:ext cx="8684513" cy="3537527"/>
              </a:xfrm>
            </p:spPr>
            <p:txBody>
              <a:bodyPr numCol="2">
                <a:noAutofit/>
              </a:bodyPr>
              <a:lstStyle/>
              <a:p>
                <a:r>
                  <a:rPr lang="fr-FR" sz="1400" dirty="0"/>
                  <a:t>Un peu de vocabulaire : </a:t>
                </a:r>
              </a:p>
              <a:p>
                <a:endParaRPr lang="fr-FR" sz="1400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fr-FR" dirty="0"/>
                  <a:t>Un quaternion </a:t>
                </a:r>
                <a14:m>
                  <m:oMath xmlns:m="http://schemas.openxmlformats.org/officeDocument/2006/math">
                    <m:r>
                      <a:rPr lang="fr-FR" b="1" i="1">
                        <a:latin typeface="Cambria Math" panose="02040503050406030204" pitchFamily="18" charset="0"/>
                      </a:rPr>
                      <m:t>𝒒</m:t>
                    </m:r>
                  </m:oMath>
                </a14:m>
                <a:r>
                  <a:rPr lang="fr-FR" b="1" dirty="0"/>
                  <a:t> </a:t>
                </a:r>
                <a:r>
                  <a:rPr lang="fr-FR" dirty="0"/>
                  <a:t>est un </a:t>
                </a:r>
                <a:r>
                  <a:rPr lang="fr-FR" b="1" dirty="0">
                    <a:solidFill>
                      <a:schemeClr val="accent1"/>
                    </a:solidFill>
                  </a:rPr>
                  <a:t>quaternion</a:t>
                </a:r>
                <a:r>
                  <a:rPr lang="fr-FR" dirty="0">
                    <a:solidFill>
                      <a:schemeClr val="accent1"/>
                    </a:solidFill>
                  </a:rPr>
                  <a:t> </a:t>
                </a:r>
                <a:r>
                  <a:rPr lang="fr-FR" b="1" dirty="0">
                    <a:solidFill>
                      <a:schemeClr val="accent1"/>
                    </a:solidFill>
                  </a:rPr>
                  <a:t>pur</a:t>
                </a:r>
                <a:r>
                  <a:rPr lang="fr-FR" dirty="0"/>
                  <a:t> si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fr-FR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fr-FR" dirty="0"/>
                  <a:t>.</a:t>
                </a:r>
              </a:p>
              <a:p>
                <a:endParaRPr lang="fr-FR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fr-FR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fr-FR" dirty="0"/>
                  <a:t>Le </a:t>
                </a:r>
                <a:r>
                  <a:rPr lang="fr-FR" b="1" dirty="0">
                    <a:solidFill>
                      <a:schemeClr val="accent1"/>
                    </a:solidFill>
                  </a:rPr>
                  <a:t>conjugué</a:t>
                </a:r>
                <a:r>
                  <a:rPr lang="fr-FR" b="1" dirty="0"/>
                  <a:t> </a:t>
                </a:r>
                <a:r>
                  <a:rPr lang="fr-FR" dirty="0"/>
                  <a:t>d’un quaternion est donné par :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b="1" i="1"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</m:acc>
                    <m:r>
                      <a:rPr lang="fr-FR" i="1" dirty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fr-FR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fr-FR" i="1" dirty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fr-FR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i="1" dirty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fr-FR" i="1" dirty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  <m:e>
                            <m:r>
                              <a:rPr lang="fr-FR" i="1" dirty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fr-FR" b="1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b="1" i="1" dirty="0">
                                    <a:latin typeface="Cambria Math" panose="02040503050406030204" pitchFamily="18" charset="0"/>
                                  </a:rPr>
                                  <m:t>𝒒</m:t>
                                </m:r>
                              </m:e>
                              <m:sub>
                                <m:r>
                                  <a:rPr lang="fr-FR" b="1" i="1" dirty="0">
                                    <a:latin typeface="Cambria Math" panose="02040503050406030204" pitchFamily="18" charset="0"/>
                                  </a:rPr>
                                  <m:t>𝒗</m:t>
                                </m:r>
                              </m:sub>
                            </m:sSub>
                          </m:e>
                        </m:eqArr>
                      </m:e>
                    </m:d>
                  </m:oMath>
                </a14:m>
                <a:endParaRPr lang="fr-FR" dirty="0"/>
              </a:p>
              <a:p>
                <a:endParaRPr lang="fr-FR" dirty="0"/>
              </a:p>
              <a:p>
                <a:endParaRPr lang="fr-FR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fr-FR" dirty="0"/>
                  <a:t>Un quaternion </a:t>
                </a:r>
                <a14:m>
                  <m:oMath xmlns:m="http://schemas.openxmlformats.org/officeDocument/2006/math">
                    <m:r>
                      <a:rPr lang="fr-FR" b="1" i="1">
                        <a:latin typeface="Cambria Math" panose="02040503050406030204" pitchFamily="18" charset="0"/>
                      </a:rPr>
                      <m:t>𝒒</m:t>
                    </m:r>
                  </m:oMath>
                </a14:m>
                <a:r>
                  <a:rPr lang="fr-FR" b="1" dirty="0"/>
                  <a:t> </a:t>
                </a:r>
                <a:r>
                  <a:rPr lang="fr-FR" dirty="0"/>
                  <a:t>est un quaternion </a:t>
                </a:r>
                <a:r>
                  <a:rPr lang="fr-FR" b="1" dirty="0">
                    <a:solidFill>
                      <a:schemeClr val="accent1"/>
                    </a:solidFill>
                  </a:rPr>
                  <a:t>unitaire</a:t>
                </a:r>
                <a:r>
                  <a:rPr lang="fr-FR" dirty="0"/>
                  <a:t> si </a:t>
                </a:r>
                <a14:m>
                  <m:oMath xmlns:m="http://schemas.openxmlformats.org/officeDocument/2006/math">
                    <m:r>
                      <m:rPr>
                        <m:lit/>
                      </m:rPr>
                      <a:rPr lang="fr-FR" i="1">
                        <a:latin typeface="Cambria Math" panose="02040503050406030204" pitchFamily="18" charset="0"/>
                      </a:rPr>
                      <m:t>||</m:t>
                    </m:r>
                    <m:r>
                      <a:rPr lang="fr-FR" b="1" i="1">
                        <a:latin typeface="Cambria Math" panose="02040503050406030204" pitchFamily="18" charset="0"/>
                      </a:rPr>
                      <m:t>𝒒</m:t>
                    </m:r>
                    <m:r>
                      <m:rPr>
                        <m:lit/>
                      </m:rPr>
                      <a:rPr lang="fr-FR" i="1">
                        <a:latin typeface="Cambria Math" panose="02040503050406030204" pitchFamily="18" charset="0"/>
                      </a:rPr>
                      <m:t>|</m:t>
                    </m:r>
                    <m:r>
                      <m:rPr>
                        <m:lit/>
                      </m:rPr>
                      <a:rPr lang="fr-FR">
                        <a:latin typeface="Cambria Math" panose="02040503050406030204" pitchFamily="18" charset="0"/>
                      </a:rPr>
                      <m:t>|</m:t>
                    </m:r>
                    <m:r>
                      <a:rPr lang="fr-FR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fr-FR" dirty="0"/>
                  <a:t>.</a:t>
                </a:r>
              </a:p>
              <a:p>
                <a:endParaRPr lang="fr-FR" dirty="0"/>
              </a:p>
              <a:p>
                <a:endParaRPr lang="fr-FR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fr-FR" b="1" dirty="0">
                    <a:solidFill>
                      <a:schemeClr val="accent1"/>
                    </a:solidFill>
                  </a:rPr>
                  <a:t>L’inverse</a:t>
                </a:r>
                <a:r>
                  <a:rPr lang="fr-FR" dirty="0"/>
                  <a:t> d’un quaternion 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b="1" i="1"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  <m:sup>
                        <m:r>
                          <a:rPr lang="fr-FR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fr-FR" b="1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̅"/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b="1" i="1">
                                <a:latin typeface="Cambria Math" panose="02040503050406030204" pitchFamily="18" charset="0"/>
                              </a:rPr>
                              <m:t>𝒒</m:t>
                            </m:r>
                          </m:e>
                        </m:acc>
                      </m:num>
                      <m:den>
                        <m:r>
                          <m:rPr>
                            <m:lit/>
                          </m:rPr>
                          <a:rPr lang="fr-FR" i="1">
                            <a:latin typeface="Cambria Math" panose="02040503050406030204" pitchFamily="18" charset="0"/>
                          </a:rPr>
                          <m:t>||</m:t>
                        </m:r>
                        <m:r>
                          <a:rPr lang="fr-FR" b="1" i="1">
                            <a:latin typeface="Cambria Math" panose="02040503050406030204" pitchFamily="18" charset="0"/>
                          </a:rPr>
                          <m:t>𝒒</m:t>
                        </m:r>
                        <m:r>
                          <m:rPr>
                            <m:lit/>
                          </m:rPr>
                          <a:rPr lang="fr-FR" i="1">
                            <a:latin typeface="Cambria Math" panose="02040503050406030204" pitchFamily="18" charset="0"/>
                          </a:rPr>
                          <m:t>|</m:t>
                        </m:r>
                        <m:sSup>
                          <m:sSupPr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lit/>
                              </m:rPr>
                              <a:rPr lang="fr-FR" i="1"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  <m:sup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fr-FR" b="1" dirty="0"/>
              </a:p>
              <a:p>
                <a:endParaRPr lang="fr-FR" b="1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fr-FR" dirty="0"/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8" name="Espace réservé du contenu 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7817" y="1108363"/>
                <a:ext cx="8684513" cy="3537527"/>
              </a:xfrm>
              <a:blipFill>
                <a:blip r:embed="rId2"/>
                <a:stretch>
                  <a:fillRect l="-211" t="-34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Espace réservé du contenu 8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fr-FR" dirty="0"/>
              <a:t>Règles génériques sur les quaternions</a:t>
            </a: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726F9-5BBD-EE44-B164-D1545ED0EAE9}" type="slidenum">
              <a:rPr lang="fr-FR" smtClean="0"/>
              <a:t>9</a:t>
            </a:fld>
            <a:endParaRPr lang="fr-FR" dirty="0"/>
          </a:p>
        </p:txBody>
      </p:sp>
      <p:grpSp>
        <p:nvGrpSpPr>
          <p:cNvPr id="32" name="Groupe 31">
            <a:extLst>
              <a:ext uri="{FF2B5EF4-FFF2-40B4-BE49-F238E27FC236}">
                <a16:creationId xmlns:a16="http://schemas.microsoft.com/office/drawing/2014/main" id="{4DD4FEF9-DC97-42D4-A019-5691A6D9347C}"/>
              </a:ext>
            </a:extLst>
          </p:cNvPr>
          <p:cNvGrpSpPr/>
          <p:nvPr/>
        </p:nvGrpSpPr>
        <p:grpSpPr>
          <a:xfrm>
            <a:off x="3482109" y="1533664"/>
            <a:ext cx="4846551" cy="403637"/>
            <a:chOff x="3482109" y="1533664"/>
            <a:chExt cx="4846551" cy="40363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ZoneTexte 16">
                  <a:extLst>
                    <a:ext uri="{FF2B5EF4-FFF2-40B4-BE49-F238E27FC236}">
                      <a16:creationId xmlns:a16="http://schemas.microsoft.com/office/drawing/2014/main" id="{FD6063DC-F905-40A0-B23A-961AD235EEBE}"/>
                    </a:ext>
                  </a:extLst>
                </p:cNvPr>
                <p:cNvSpPr txBox="1"/>
                <p:nvPr/>
              </p:nvSpPr>
              <p:spPr>
                <a:xfrm>
                  <a:off x="4364183" y="1533664"/>
                  <a:ext cx="3964477" cy="40363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sz="1200" b="1" i="1" smtClean="0">
                            <a:latin typeface="Cambria Math" panose="02040503050406030204" pitchFamily="18" charset="0"/>
                          </a:rPr>
                          <m:t>𝒑</m:t>
                        </m:r>
                        <m:r>
                          <a:rPr lang="fr-FR" sz="1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⨂</m:t>
                        </m:r>
                        <m:r>
                          <a:rPr lang="fr-FR" sz="1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𝒒</m:t>
                        </m:r>
                        <m:r>
                          <a:rPr lang="fr-FR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fr-FR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fr-FR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fr-FR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fr-FR" sz="12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2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𝒑</m:t>
                                    </m:r>
                                  </m:e>
                                  <m:sub>
                                    <m:r>
                                      <a:rPr lang="fr-FR" sz="12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𝒗</m:t>
                                    </m:r>
                                  </m:sub>
                                </m:sSub>
                                <m:r>
                                  <a:rPr lang="fr-FR" sz="12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⋅</m:t>
                                </m:r>
                                <m:sSub>
                                  <m:sSubPr>
                                    <m:ctrlPr>
                                      <a:rPr lang="fr-FR" sz="12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2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𝒒</m:t>
                                    </m:r>
                                  </m:e>
                                  <m:sub>
                                    <m:r>
                                      <a:rPr lang="fr-FR" sz="12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𝒗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fr-FR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200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fr-FR" sz="12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fr-FR" sz="12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200" b="1" i="1" smtClean="0">
                                        <a:latin typeface="Cambria Math" panose="02040503050406030204" pitchFamily="18" charset="0"/>
                                      </a:rPr>
                                      <m:t>𝒒</m:t>
                                    </m:r>
                                  </m:e>
                                  <m:sub>
                                    <m:r>
                                      <a:rPr lang="fr-FR" sz="1200" b="1" i="1" smtClean="0">
                                        <a:latin typeface="Cambria Math" panose="02040503050406030204" pitchFamily="18" charset="0"/>
                                      </a:rPr>
                                      <m:t>𝒗</m:t>
                                    </m:r>
                                  </m:sub>
                                </m:sSub>
                                <m:r>
                                  <a:rPr lang="fr-FR" sz="12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fr-FR" sz="12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200" b="1" i="1" smtClean="0">
                                        <a:latin typeface="Cambria Math" panose="02040503050406030204" pitchFamily="18" charset="0"/>
                                      </a:rPr>
                                      <m:t>𝒑</m:t>
                                    </m:r>
                                  </m:e>
                                  <m:sub>
                                    <m:r>
                                      <a:rPr lang="fr-FR" sz="1200" b="1" i="1" smtClean="0">
                                        <a:latin typeface="Cambria Math" panose="02040503050406030204" pitchFamily="18" charset="0"/>
                                      </a:rPr>
                                      <m:t>𝒗</m:t>
                                    </m:r>
                                  </m:sub>
                                </m:sSub>
                                <m:r>
                                  <a:rPr lang="fr-FR" sz="1200" b="0" i="1" smtClean="0">
                                    <a:latin typeface="Cambria Math" panose="02040503050406030204" pitchFamily="18" charset="0"/>
                                  </a:rPr>
                                  <m:t>∧</m:t>
                                </m:r>
                                <m:sSub>
                                  <m:sSubPr>
                                    <m:ctrlPr>
                                      <a:rPr lang="fr-FR" sz="12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200" b="1" i="1" smtClean="0">
                                        <a:latin typeface="Cambria Math" panose="02040503050406030204" pitchFamily="18" charset="0"/>
                                      </a:rPr>
                                      <m:t>𝒒</m:t>
                                    </m:r>
                                  </m:e>
                                  <m:sub>
                                    <m:r>
                                      <a:rPr lang="fr-FR" sz="1200" b="1" i="1" smtClean="0">
                                        <a:latin typeface="Cambria Math" panose="02040503050406030204" pitchFamily="18" charset="0"/>
                                      </a:rPr>
                                      <m:t>𝒗</m:t>
                                    </m:r>
                                  </m:sub>
                                </m:sSub>
                              </m:e>
                            </m:eqArr>
                          </m:e>
                        </m:d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7" name="ZoneTexte 16">
                  <a:extLst>
                    <a:ext uri="{FF2B5EF4-FFF2-40B4-BE49-F238E27FC236}">
                      <a16:creationId xmlns:a16="http://schemas.microsoft.com/office/drawing/2014/main" id="{FD6063DC-F905-40A0-B23A-961AD235EEB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64183" y="1533664"/>
                  <a:ext cx="3964477" cy="403637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" name="Connecteur droit avec flèche 5">
              <a:extLst>
                <a:ext uri="{FF2B5EF4-FFF2-40B4-BE49-F238E27FC236}">
                  <a16:creationId xmlns:a16="http://schemas.microsoft.com/office/drawing/2014/main" id="{9B3918CA-FDC4-40CB-8D7F-591BD047C156}"/>
                </a:ext>
              </a:extLst>
            </p:cNvPr>
            <p:cNvCxnSpPr/>
            <p:nvPr/>
          </p:nvCxnSpPr>
          <p:spPr>
            <a:xfrm>
              <a:off x="3482109" y="1736501"/>
              <a:ext cx="183665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e 30">
            <a:extLst>
              <a:ext uri="{FF2B5EF4-FFF2-40B4-BE49-F238E27FC236}">
                <a16:creationId xmlns:a16="http://schemas.microsoft.com/office/drawing/2014/main" id="{1E62FBCA-0F52-45E5-B65B-0F9B6897F2CB}"/>
              </a:ext>
            </a:extLst>
          </p:cNvPr>
          <p:cNvGrpSpPr/>
          <p:nvPr/>
        </p:nvGrpSpPr>
        <p:grpSpPr>
          <a:xfrm>
            <a:off x="3812561" y="2083882"/>
            <a:ext cx="5059470" cy="421654"/>
            <a:chOff x="3832860" y="2670399"/>
            <a:chExt cx="5059470" cy="42165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ZoneTexte 19">
                  <a:extLst>
                    <a:ext uri="{FF2B5EF4-FFF2-40B4-BE49-F238E27FC236}">
                      <a16:creationId xmlns:a16="http://schemas.microsoft.com/office/drawing/2014/main" id="{3D964FCE-1184-4B2F-B695-BF4C8FB47C18}"/>
                    </a:ext>
                  </a:extLst>
                </p:cNvPr>
                <p:cNvSpPr txBox="1"/>
                <p:nvPr/>
              </p:nvSpPr>
              <p:spPr>
                <a:xfrm>
                  <a:off x="4320330" y="2670399"/>
                  <a:ext cx="4572000" cy="4216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sz="1200" b="1" i="1" smtClean="0">
                            <a:latin typeface="Cambria Math" panose="02040503050406030204" pitchFamily="18" charset="0"/>
                          </a:rPr>
                          <m:t>𝒑</m:t>
                        </m:r>
                        <m:r>
                          <a:rPr lang="fr-FR" sz="1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⨂</m:t>
                        </m:r>
                        <m:acc>
                          <m:accPr>
                            <m:chr m:val="̅"/>
                            <m:ctrlPr>
                              <a:rPr lang="fr-FR" sz="12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sz="12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𝒒</m:t>
                            </m:r>
                          </m:e>
                        </m:acc>
                        <m:r>
                          <a:rPr lang="fr-FR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fr-FR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fr-FR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sSub>
                                  <m:sSubPr>
                                    <m:ctrlPr>
                                      <a:rPr lang="fr-FR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fr-FR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fr-FR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fr-FR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fr-FR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fr-FR" sz="12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2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𝒑</m:t>
                                    </m:r>
                                  </m:e>
                                  <m:sub>
                                    <m:r>
                                      <a:rPr lang="fr-FR" sz="12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𝒗</m:t>
                                    </m:r>
                                  </m:sub>
                                </m:sSub>
                                <m:r>
                                  <a:rPr lang="fr-FR" sz="12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⋅</m:t>
                                </m:r>
                                <m:sSub>
                                  <m:sSubPr>
                                    <m:ctrlPr>
                                      <a:rPr lang="fr-FR" sz="12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2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𝒒</m:t>
                                    </m:r>
                                  </m:e>
                                  <m:sub>
                                    <m:r>
                                      <a:rPr lang="fr-FR" sz="12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𝒗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fr-FR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fr-FR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200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fr-FR" sz="12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fr-FR" sz="12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200" b="1" i="1" smtClean="0">
                                        <a:latin typeface="Cambria Math" panose="02040503050406030204" pitchFamily="18" charset="0"/>
                                      </a:rPr>
                                      <m:t>𝒒</m:t>
                                    </m:r>
                                  </m:e>
                                  <m:sub>
                                    <m:r>
                                      <a:rPr lang="fr-FR" sz="1200" b="1" i="1" smtClean="0">
                                        <a:latin typeface="Cambria Math" panose="02040503050406030204" pitchFamily="18" charset="0"/>
                                      </a:rPr>
                                      <m:t>𝒗</m:t>
                                    </m:r>
                                  </m:sub>
                                </m:sSub>
                                <m:r>
                                  <a:rPr lang="fr-FR" sz="12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fr-FR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200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fr-FR" sz="12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fr-FR" sz="12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200" b="1" i="1" smtClean="0">
                                        <a:latin typeface="Cambria Math" panose="02040503050406030204" pitchFamily="18" charset="0"/>
                                      </a:rPr>
                                      <m:t>𝒑</m:t>
                                    </m:r>
                                  </m:e>
                                  <m:sub>
                                    <m:r>
                                      <a:rPr lang="fr-FR" sz="1200" b="1" i="1" smtClean="0">
                                        <a:latin typeface="Cambria Math" panose="02040503050406030204" pitchFamily="18" charset="0"/>
                                      </a:rPr>
                                      <m:t>𝒗</m:t>
                                    </m:r>
                                  </m:sub>
                                </m:sSub>
                                <m:r>
                                  <a:rPr lang="fr-FR" sz="1200" b="1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fr-FR" sz="12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200" b="1" i="1" smtClean="0">
                                        <a:latin typeface="Cambria Math" panose="02040503050406030204" pitchFamily="18" charset="0"/>
                                      </a:rPr>
                                      <m:t>𝒑</m:t>
                                    </m:r>
                                  </m:e>
                                  <m:sub>
                                    <m:r>
                                      <a:rPr lang="fr-FR" sz="1200" b="1" i="1" smtClean="0">
                                        <a:latin typeface="Cambria Math" panose="02040503050406030204" pitchFamily="18" charset="0"/>
                                      </a:rPr>
                                      <m:t>𝒗</m:t>
                                    </m:r>
                                  </m:sub>
                                </m:sSub>
                                <m:r>
                                  <a:rPr lang="fr-FR" sz="1200" b="0" i="1" smtClean="0">
                                    <a:latin typeface="Cambria Math" panose="02040503050406030204" pitchFamily="18" charset="0"/>
                                  </a:rPr>
                                  <m:t>∧</m:t>
                                </m:r>
                                <m:sSub>
                                  <m:sSubPr>
                                    <m:ctrlPr>
                                      <a:rPr lang="fr-FR" sz="12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200" b="1" i="1" smtClean="0">
                                        <a:latin typeface="Cambria Math" panose="02040503050406030204" pitchFamily="18" charset="0"/>
                                      </a:rPr>
                                      <m:t>𝒒</m:t>
                                    </m:r>
                                  </m:e>
                                  <m:sub>
                                    <m:r>
                                      <a:rPr lang="fr-FR" sz="1200" b="1" i="1" smtClean="0">
                                        <a:latin typeface="Cambria Math" panose="02040503050406030204" pitchFamily="18" charset="0"/>
                                      </a:rPr>
                                      <m:t>𝒗</m:t>
                                    </m:r>
                                  </m:sub>
                                </m:sSub>
                              </m:e>
                            </m:eqArr>
                          </m:e>
                        </m:d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20" name="ZoneTexte 19">
                  <a:extLst>
                    <a:ext uri="{FF2B5EF4-FFF2-40B4-BE49-F238E27FC236}">
                      <a16:creationId xmlns:a16="http://schemas.microsoft.com/office/drawing/2014/main" id="{3D964FCE-1184-4B2F-B695-BF4C8FB47C1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20330" y="2670399"/>
                  <a:ext cx="4572000" cy="421654"/>
                </a:xfrm>
                <a:prstGeom prst="rect">
                  <a:avLst/>
                </a:prstGeom>
                <a:blipFill>
                  <a:blip r:embed="rId4"/>
                  <a:stretch>
                    <a:fillRect b="-1449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7" name="Connecteur droit avec flèche 26">
              <a:extLst>
                <a:ext uri="{FF2B5EF4-FFF2-40B4-BE49-F238E27FC236}">
                  <a16:creationId xmlns:a16="http://schemas.microsoft.com/office/drawing/2014/main" id="{13B45E99-BBD6-47BC-B4A9-C8B6C12F87DE}"/>
                </a:ext>
              </a:extLst>
            </p:cNvPr>
            <p:cNvCxnSpPr>
              <a:cxnSpLocks/>
            </p:cNvCxnSpPr>
            <p:nvPr/>
          </p:nvCxnSpPr>
          <p:spPr>
            <a:xfrm>
              <a:off x="3832860" y="2881226"/>
              <a:ext cx="14859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e 33">
            <a:extLst>
              <a:ext uri="{FF2B5EF4-FFF2-40B4-BE49-F238E27FC236}">
                <a16:creationId xmlns:a16="http://schemas.microsoft.com/office/drawing/2014/main" id="{C7CCB599-A491-4830-AE54-B8DA152D8ABD}"/>
              </a:ext>
            </a:extLst>
          </p:cNvPr>
          <p:cNvGrpSpPr/>
          <p:nvPr/>
        </p:nvGrpSpPr>
        <p:grpSpPr>
          <a:xfrm>
            <a:off x="5524500" y="559988"/>
            <a:ext cx="3036569" cy="561864"/>
            <a:chOff x="5524500" y="559988"/>
            <a:chExt cx="3036569" cy="56186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ZoneTexte 17">
                  <a:extLst>
                    <a:ext uri="{FF2B5EF4-FFF2-40B4-BE49-F238E27FC236}">
                      <a16:creationId xmlns:a16="http://schemas.microsoft.com/office/drawing/2014/main" id="{4773E497-97AF-4BBA-8DF5-3214D8AFD617}"/>
                    </a:ext>
                  </a:extLst>
                </p:cNvPr>
                <p:cNvSpPr txBox="1"/>
                <p:nvPr/>
              </p:nvSpPr>
              <p:spPr>
                <a:xfrm>
                  <a:off x="5563466" y="639101"/>
                  <a:ext cx="2958637" cy="40363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fr-FR" sz="1200" b="1" dirty="0"/>
                    <a:t>Mémo : </a:t>
                  </a:r>
                  <a14:m>
                    <m:oMath xmlns:m="http://schemas.openxmlformats.org/officeDocument/2006/math">
                      <m:r>
                        <a:rPr lang="fr-FR" sz="1200" b="1" i="1" smtClean="0">
                          <a:latin typeface="Cambria Math" panose="02040503050406030204" pitchFamily="18" charset="0"/>
                        </a:rPr>
                        <m:t>𝒑</m:t>
                      </m:r>
                      <m:r>
                        <a:rPr lang="fr-FR" sz="12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⨂</m:t>
                      </m:r>
                      <m:r>
                        <a:rPr lang="fr-FR" sz="12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𝒒</m:t>
                      </m:r>
                      <m:r>
                        <a:rPr lang="fr-FR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fr-FR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fr-FR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fr-FR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fr-FR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fr-FR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fr-FR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fr-FR" sz="12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2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𝒑</m:t>
                                  </m:r>
                                </m:e>
                                <m:sub>
                                  <m:r>
                                    <a:rPr lang="fr-FR" sz="12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𝒗</m:t>
                                  </m:r>
                                </m:sub>
                              </m:sSub>
                              <m:r>
                                <a:rPr lang="fr-FR" sz="1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⋅</m:t>
                              </m:r>
                              <m:sSub>
                                <m:sSubPr>
                                  <m:ctrlPr>
                                    <a:rPr lang="fr-FR" sz="12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2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𝒒</m:t>
                                  </m:r>
                                </m:e>
                                <m:sub>
                                  <m:r>
                                    <a:rPr lang="fr-FR" sz="12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𝒗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fr-FR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2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fr-FR" sz="12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fr-FR" sz="12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200" b="1" i="1" smtClean="0">
                                      <a:latin typeface="Cambria Math" panose="02040503050406030204" pitchFamily="18" charset="0"/>
                                    </a:rPr>
                                    <m:t>𝒒</m:t>
                                  </m:r>
                                </m:e>
                                <m:sub>
                                  <m:r>
                                    <a:rPr lang="fr-FR" sz="1200" b="1" i="1" smtClean="0">
                                      <a:latin typeface="Cambria Math" panose="02040503050406030204" pitchFamily="18" charset="0"/>
                                    </a:rPr>
                                    <m:t>𝒗</m:t>
                                  </m:r>
                                </m:sub>
                              </m:sSub>
                              <m:r>
                                <a:rPr lang="fr-FR" sz="12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fr-FR" sz="12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200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fr-FR" sz="12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fr-FR" sz="12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200" b="1" i="1" smtClean="0">
                                      <a:latin typeface="Cambria Math" panose="02040503050406030204" pitchFamily="18" charset="0"/>
                                    </a:rPr>
                                    <m:t>𝒑</m:t>
                                  </m:r>
                                </m:e>
                                <m:sub>
                                  <m:r>
                                    <a:rPr lang="fr-FR" sz="1200" b="1" i="1" smtClean="0">
                                      <a:latin typeface="Cambria Math" panose="02040503050406030204" pitchFamily="18" charset="0"/>
                                    </a:rPr>
                                    <m:t>𝒗</m:t>
                                  </m:r>
                                </m:sub>
                              </m:sSub>
                              <m:r>
                                <a:rPr lang="fr-FR" sz="1200" b="1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fr-FR" sz="12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200" b="1" i="1" smtClean="0">
                                      <a:latin typeface="Cambria Math" panose="02040503050406030204" pitchFamily="18" charset="0"/>
                                    </a:rPr>
                                    <m:t>𝒑</m:t>
                                  </m:r>
                                </m:e>
                                <m:sub>
                                  <m:r>
                                    <a:rPr lang="fr-FR" sz="1200" b="1" i="1" smtClean="0">
                                      <a:latin typeface="Cambria Math" panose="02040503050406030204" pitchFamily="18" charset="0"/>
                                    </a:rPr>
                                    <m:t>𝒗</m:t>
                                  </m:r>
                                </m:sub>
                              </m:sSub>
                              <m:r>
                                <a:rPr lang="fr-FR" sz="1200" b="0" i="1" smtClean="0">
                                  <a:latin typeface="Cambria Math" panose="02040503050406030204" pitchFamily="18" charset="0"/>
                                </a:rPr>
                                <m:t>∧</m:t>
                              </m:r>
                              <m:sSub>
                                <m:sSubPr>
                                  <m:ctrlPr>
                                    <a:rPr lang="fr-FR" sz="12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200" b="1" i="1" smtClean="0">
                                      <a:latin typeface="Cambria Math" panose="02040503050406030204" pitchFamily="18" charset="0"/>
                                    </a:rPr>
                                    <m:t>𝒒</m:t>
                                  </m:r>
                                </m:e>
                                <m:sub>
                                  <m:r>
                                    <a:rPr lang="fr-FR" sz="1200" b="1" i="1" smtClean="0">
                                      <a:latin typeface="Cambria Math" panose="02040503050406030204" pitchFamily="18" charset="0"/>
                                    </a:rPr>
                                    <m:t>𝒗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8" name="ZoneTexte 17">
                  <a:extLst>
                    <a:ext uri="{FF2B5EF4-FFF2-40B4-BE49-F238E27FC236}">
                      <a16:creationId xmlns:a16="http://schemas.microsoft.com/office/drawing/2014/main" id="{4773E497-97AF-4BBA-8DF5-3214D8AFD61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63466" y="639101"/>
                  <a:ext cx="2958637" cy="403637"/>
                </a:xfrm>
                <a:prstGeom prst="rect">
                  <a:avLst/>
                </a:prstGeom>
                <a:blipFill>
                  <a:blip r:embed="rId5"/>
                  <a:stretch>
                    <a:fillRect l="-206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3" name="Rectangle : coins arrondis 32">
              <a:extLst>
                <a:ext uri="{FF2B5EF4-FFF2-40B4-BE49-F238E27FC236}">
                  <a16:creationId xmlns:a16="http://schemas.microsoft.com/office/drawing/2014/main" id="{36BE6311-4153-4374-A81E-0507A7205897}"/>
                </a:ext>
              </a:extLst>
            </p:cNvPr>
            <p:cNvSpPr/>
            <p:nvPr/>
          </p:nvSpPr>
          <p:spPr>
            <a:xfrm>
              <a:off x="5524500" y="559988"/>
              <a:ext cx="3036569" cy="561864"/>
            </a:xfrm>
            <a:prstGeom prst="roundRect">
              <a:avLst/>
            </a:prstGeom>
            <a:no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30" name="Groupe 29">
            <a:extLst>
              <a:ext uri="{FF2B5EF4-FFF2-40B4-BE49-F238E27FC236}">
                <a16:creationId xmlns:a16="http://schemas.microsoft.com/office/drawing/2014/main" id="{478EB69B-5B4A-40B0-A33D-752824BEB0A7}"/>
              </a:ext>
            </a:extLst>
          </p:cNvPr>
          <p:cNvGrpSpPr/>
          <p:nvPr/>
        </p:nvGrpSpPr>
        <p:grpSpPr>
          <a:xfrm>
            <a:off x="2750820" y="3410603"/>
            <a:ext cx="6185363" cy="261610"/>
            <a:chOff x="2750820" y="3410603"/>
            <a:chExt cx="6185363" cy="26161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ZoneTexte 21">
                  <a:extLst>
                    <a:ext uri="{FF2B5EF4-FFF2-40B4-BE49-F238E27FC236}">
                      <a16:creationId xmlns:a16="http://schemas.microsoft.com/office/drawing/2014/main" id="{57601204-6EB6-4FEC-A0C1-17CD1D586421}"/>
                    </a:ext>
                  </a:extLst>
                </p:cNvPr>
                <p:cNvSpPr txBox="1"/>
                <p:nvPr/>
              </p:nvSpPr>
              <p:spPr>
                <a:xfrm>
                  <a:off x="5227320" y="3410603"/>
                  <a:ext cx="3708863" cy="2616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fr-FR" sz="1100" dirty="0"/>
                    <a:t>Dans le cas des quaternions unitaires, </a:t>
                  </a:r>
                  <a14:m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fr-FR" sz="11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sz="11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</m:acc>
                      <m:r>
                        <a:rPr lang="fr-FR" sz="11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11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11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  <m:sup>
                          <m:r>
                            <a:rPr lang="fr-FR" sz="11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a14:m>
                  <a:endParaRPr lang="fr-FR" sz="1100" dirty="0"/>
                </a:p>
              </p:txBody>
            </p:sp>
          </mc:Choice>
          <mc:Fallback xmlns="">
            <p:sp>
              <p:nvSpPr>
                <p:cNvPr id="22" name="ZoneTexte 21">
                  <a:extLst>
                    <a:ext uri="{FF2B5EF4-FFF2-40B4-BE49-F238E27FC236}">
                      <a16:creationId xmlns:a16="http://schemas.microsoft.com/office/drawing/2014/main" id="{57601204-6EB6-4FEC-A0C1-17CD1D58642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27320" y="3410603"/>
                  <a:ext cx="3708863" cy="261610"/>
                </a:xfrm>
                <a:prstGeom prst="rect">
                  <a:avLst/>
                </a:prstGeom>
                <a:blipFill>
                  <a:blip r:embed="rId6"/>
                  <a:stretch>
                    <a:fillRect t="-2326" b="-13953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8" name="Connecteur droit avec flèche 27">
              <a:extLst>
                <a:ext uri="{FF2B5EF4-FFF2-40B4-BE49-F238E27FC236}">
                  <a16:creationId xmlns:a16="http://schemas.microsoft.com/office/drawing/2014/main" id="{EA0A38A0-3018-4D9F-9F3F-9862FD786B84}"/>
                </a:ext>
              </a:extLst>
            </p:cNvPr>
            <p:cNvCxnSpPr>
              <a:cxnSpLocks/>
            </p:cNvCxnSpPr>
            <p:nvPr/>
          </p:nvCxnSpPr>
          <p:spPr>
            <a:xfrm>
              <a:off x="2750820" y="3541408"/>
              <a:ext cx="24765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5EE01CD0-4522-4D45-9873-A14B4E26BBCF}"/>
              </a:ext>
            </a:extLst>
          </p:cNvPr>
          <p:cNvGrpSpPr/>
          <p:nvPr/>
        </p:nvGrpSpPr>
        <p:grpSpPr>
          <a:xfrm>
            <a:off x="3657600" y="2747759"/>
            <a:ext cx="3556033" cy="315984"/>
            <a:chOff x="3657600" y="1557517"/>
            <a:chExt cx="3556033" cy="31598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ZoneTexte 20">
                  <a:extLst>
                    <a:ext uri="{FF2B5EF4-FFF2-40B4-BE49-F238E27FC236}">
                      <a16:creationId xmlns:a16="http://schemas.microsoft.com/office/drawing/2014/main" id="{000312E2-2743-4051-BB8B-3FCD5DFE6B89}"/>
                    </a:ext>
                  </a:extLst>
                </p:cNvPr>
                <p:cNvSpPr txBox="1"/>
                <p:nvPr/>
              </p:nvSpPr>
              <p:spPr>
                <a:xfrm>
                  <a:off x="5463309" y="1557517"/>
                  <a:ext cx="1750324" cy="31598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lit/>
                          </m:rPr>
                          <a:rPr lang="fr-FR" sz="1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||</m:t>
                        </m:r>
                        <m:r>
                          <a:rPr lang="fr-FR" sz="1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𝒒</m:t>
                        </m:r>
                        <m:r>
                          <m:rPr>
                            <m:lit/>
                          </m:rPr>
                          <a:rPr lang="fr-FR" sz="1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||</m:t>
                        </m:r>
                        <m:r>
                          <a:rPr lang="fr-FR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ad>
                          <m:radPr>
                            <m:degHide m:val="on"/>
                            <m:ctrlPr>
                              <a:rPr lang="fr-FR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fr-FR" sz="12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𝒒</m:t>
                            </m:r>
                            <m:r>
                              <a:rPr lang="fr-FR" sz="12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⊗</m:t>
                            </m:r>
                            <m:acc>
                              <m:accPr>
                                <m:chr m:val="̅"/>
                                <m:ctrlPr>
                                  <a:rPr lang="fr-FR" sz="12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fr-FR" sz="12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𝒒</m:t>
                                </m:r>
                              </m:e>
                            </m:acc>
                          </m:e>
                        </m:rad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21" name="ZoneTexte 20">
                  <a:extLst>
                    <a:ext uri="{FF2B5EF4-FFF2-40B4-BE49-F238E27FC236}">
                      <a16:creationId xmlns:a16="http://schemas.microsoft.com/office/drawing/2014/main" id="{000312E2-2743-4051-BB8B-3FCD5DFE6B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63309" y="1557517"/>
                  <a:ext cx="1750324" cy="315984"/>
                </a:xfrm>
                <a:prstGeom prst="rect">
                  <a:avLst/>
                </a:prstGeom>
                <a:blipFill>
                  <a:blip r:embed="rId7"/>
                  <a:stretch>
                    <a:fillRect b="-1923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3" name="Connecteur droit avec flèche 22">
              <a:extLst>
                <a:ext uri="{FF2B5EF4-FFF2-40B4-BE49-F238E27FC236}">
                  <a16:creationId xmlns:a16="http://schemas.microsoft.com/office/drawing/2014/main" id="{014C59C1-C7AA-452B-93E5-6F7EC8444ADB}"/>
                </a:ext>
              </a:extLst>
            </p:cNvPr>
            <p:cNvCxnSpPr>
              <a:cxnSpLocks/>
            </p:cNvCxnSpPr>
            <p:nvPr/>
          </p:nvCxnSpPr>
          <p:spPr>
            <a:xfrm>
              <a:off x="3657600" y="1736501"/>
              <a:ext cx="166116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76077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hème Office">
  <a:themeElements>
    <a:clrScheme name="Personnalisée 2">
      <a:dk1>
        <a:srgbClr val="032029"/>
      </a:dk1>
      <a:lt1>
        <a:sysClr val="window" lastClr="FFFFFF"/>
      </a:lt1>
      <a:dk2>
        <a:srgbClr val="505150"/>
      </a:dk2>
      <a:lt2>
        <a:srgbClr val="B2B3B2"/>
      </a:lt2>
      <a:accent1>
        <a:srgbClr val="00A5D8"/>
      </a:accent1>
      <a:accent2>
        <a:srgbClr val="8DCEE6"/>
      </a:accent2>
      <a:accent3>
        <a:srgbClr val="EFA52D"/>
      </a:accent3>
      <a:accent4>
        <a:srgbClr val="DA5126"/>
      </a:accent4>
      <a:accent5>
        <a:srgbClr val="1E2551"/>
      </a:accent5>
      <a:accent6>
        <a:srgbClr val="165529"/>
      </a:accent6>
      <a:hlink>
        <a:srgbClr val="474746"/>
      </a:hlink>
      <a:folHlink>
        <a:srgbClr val="B2B3B2"/>
      </a:folHlink>
    </a:clrScheme>
    <a:fontScheme name="Office Classique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 vert="horz" lIns="91440" tIns="45720" rIns="91440" bIns="45720" rtlCol="0" anchor="ctr">
        <a:noAutofit/>
      </a:bodyPr>
      <a:lstStyle>
        <a:defPPr>
          <a:defRPr sz="3200" b="0" dirty="0" smtClean="0">
            <a:solidFill>
              <a:schemeClr val="bg1">
                <a:lumMod val="50000"/>
              </a:schemeClr>
            </a:solidFill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17193</TotalTime>
  <Words>2570</Words>
  <Application>Microsoft Office PowerPoint</Application>
  <PresentationFormat>Affichage à l'écran (16:9)</PresentationFormat>
  <Paragraphs>398</Paragraphs>
  <Slides>26</Slides>
  <Notes>7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26</vt:i4>
      </vt:variant>
    </vt:vector>
  </HeadingPairs>
  <TitlesOfParts>
    <vt:vector size="32" baseType="lpstr">
      <vt:lpstr>Arial</vt:lpstr>
      <vt:lpstr>Calibri</vt:lpstr>
      <vt:lpstr>Cambria Math</vt:lpstr>
      <vt:lpstr>Courier New</vt:lpstr>
      <vt:lpstr>Lucida Grande</vt:lpstr>
      <vt:lpstr>Thème Office</vt:lpstr>
      <vt:lpstr>Présentation PowerPoint</vt:lpstr>
      <vt:lpstr>Quaternion, rotations et interpolations</vt:lpstr>
      <vt:lpstr>1. Les quaternions  2. Les quaternions et les rotations  3. L’interpolation d’orientation  4. Conclusion</vt:lpstr>
      <vt:lpstr>Introduction</vt:lpstr>
      <vt:lpstr>1. Les quaternions</vt:lpstr>
      <vt:lpstr>Quelques propriétés des quaternions</vt:lpstr>
      <vt:lpstr>Quelques propriétés des quaternions</vt:lpstr>
      <vt:lpstr>Quelques propriétés des quaternions</vt:lpstr>
      <vt:lpstr>Quelques propriétés des quaternions</vt:lpstr>
      <vt:lpstr>2. Les quaternions et les rotations</vt:lpstr>
      <vt:lpstr>Les quaternions et les rotations</vt:lpstr>
      <vt:lpstr>Les quaternions et les rotations</vt:lpstr>
      <vt:lpstr>Les quaternions et les rotations</vt:lpstr>
      <vt:lpstr>3. L’interpolation d’orientation</vt:lpstr>
      <vt:lpstr>L’interpolation d’orientation</vt:lpstr>
      <vt:lpstr>L’interpolation d’orientation</vt:lpstr>
      <vt:lpstr>L’interpolation d’orientation</vt:lpstr>
      <vt:lpstr>L’interpolation d’orientation</vt:lpstr>
      <vt:lpstr>L’interpolation d’orientation</vt:lpstr>
      <vt:lpstr>L’interpolation d’orientation</vt:lpstr>
      <vt:lpstr>L’interpolation d’orientation</vt:lpstr>
      <vt:lpstr>L’interpolation d’orientation</vt:lpstr>
      <vt:lpstr>4. Conclusion</vt:lpstr>
      <vt:lpstr>Conclusion</vt:lpstr>
      <vt:lpstr>Conclusion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daphne vichot</dc:creator>
  <cp:lastModifiedBy>Thomas BRUNNER</cp:lastModifiedBy>
  <cp:revision>252</cp:revision>
  <dcterms:created xsi:type="dcterms:W3CDTF">2016-11-16T15:43:32Z</dcterms:created>
  <dcterms:modified xsi:type="dcterms:W3CDTF">2022-04-06T14:25:30Z</dcterms:modified>
</cp:coreProperties>
</file>